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Lst>
  <p:notesMasterIdLst>
    <p:notesMasterId r:id="rId113"/>
  </p:notesMasterIdLst>
  <p:handoutMasterIdLst>
    <p:handoutMasterId r:id="rId114"/>
  </p:handoutMasterIdLst>
  <p:sldIdLst>
    <p:sldId id="440" r:id="rId2"/>
    <p:sldId id="419" r:id="rId3"/>
    <p:sldId id="441" r:id="rId4"/>
    <p:sldId id="420" r:id="rId5"/>
    <p:sldId id="421" r:id="rId6"/>
    <p:sldId id="422" r:id="rId7"/>
    <p:sldId id="423" r:id="rId8"/>
    <p:sldId id="424" r:id="rId9"/>
    <p:sldId id="425" r:id="rId10"/>
    <p:sldId id="426" r:id="rId11"/>
    <p:sldId id="442" r:id="rId12"/>
    <p:sldId id="427" r:id="rId13"/>
    <p:sldId id="439" r:id="rId14"/>
    <p:sldId id="429" r:id="rId15"/>
    <p:sldId id="430" r:id="rId16"/>
    <p:sldId id="437" r:id="rId17"/>
    <p:sldId id="431" r:id="rId18"/>
    <p:sldId id="432" r:id="rId19"/>
    <p:sldId id="433" r:id="rId20"/>
    <p:sldId id="434" r:id="rId21"/>
    <p:sldId id="435" r:id="rId22"/>
    <p:sldId id="540" r:id="rId23"/>
    <p:sldId id="538" r:id="rId24"/>
    <p:sldId id="443" r:id="rId25"/>
    <p:sldId id="446" r:id="rId26"/>
    <p:sldId id="447" r:id="rId27"/>
    <p:sldId id="544" r:id="rId28"/>
    <p:sldId id="448" r:id="rId29"/>
    <p:sldId id="449" r:id="rId30"/>
    <p:sldId id="450" r:id="rId31"/>
    <p:sldId id="451" r:id="rId32"/>
    <p:sldId id="452" r:id="rId33"/>
    <p:sldId id="453" r:id="rId34"/>
    <p:sldId id="454" r:id="rId35"/>
    <p:sldId id="455" r:id="rId36"/>
    <p:sldId id="456" r:id="rId37"/>
    <p:sldId id="457" r:id="rId38"/>
    <p:sldId id="461" r:id="rId39"/>
    <p:sldId id="458" r:id="rId40"/>
    <p:sldId id="460" r:id="rId41"/>
    <p:sldId id="462" r:id="rId42"/>
    <p:sldId id="459" r:id="rId43"/>
    <p:sldId id="463" r:id="rId44"/>
    <p:sldId id="464" r:id="rId45"/>
    <p:sldId id="465" r:id="rId46"/>
    <p:sldId id="466" r:id="rId47"/>
    <p:sldId id="467" r:id="rId48"/>
    <p:sldId id="468" r:id="rId49"/>
    <p:sldId id="469" r:id="rId50"/>
    <p:sldId id="470" r:id="rId51"/>
    <p:sldId id="471" r:id="rId52"/>
    <p:sldId id="472" r:id="rId53"/>
    <p:sldId id="473" r:id="rId54"/>
    <p:sldId id="474" r:id="rId55"/>
    <p:sldId id="475" r:id="rId56"/>
    <p:sldId id="476" r:id="rId57"/>
    <p:sldId id="477" r:id="rId58"/>
    <p:sldId id="478" r:id="rId59"/>
    <p:sldId id="479" r:id="rId60"/>
    <p:sldId id="480" r:id="rId61"/>
    <p:sldId id="481" r:id="rId62"/>
    <p:sldId id="482" r:id="rId63"/>
    <p:sldId id="483" r:id="rId64"/>
    <p:sldId id="484" r:id="rId65"/>
    <p:sldId id="485" r:id="rId66"/>
    <p:sldId id="486" r:id="rId67"/>
    <p:sldId id="539" r:id="rId68"/>
    <p:sldId id="488" r:id="rId69"/>
    <p:sldId id="489" r:id="rId70"/>
    <p:sldId id="545" r:id="rId71"/>
    <p:sldId id="496" r:id="rId72"/>
    <p:sldId id="497" r:id="rId73"/>
    <p:sldId id="498" r:id="rId74"/>
    <p:sldId id="499" r:id="rId75"/>
    <p:sldId id="500" r:id="rId76"/>
    <p:sldId id="501" r:id="rId77"/>
    <p:sldId id="502" r:id="rId78"/>
    <p:sldId id="503" r:id="rId79"/>
    <p:sldId id="504" r:id="rId80"/>
    <p:sldId id="505" r:id="rId81"/>
    <p:sldId id="506" r:id="rId82"/>
    <p:sldId id="507" r:id="rId83"/>
    <p:sldId id="508" r:id="rId84"/>
    <p:sldId id="509" r:id="rId85"/>
    <p:sldId id="510" r:id="rId86"/>
    <p:sldId id="511" r:id="rId87"/>
    <p:sldId id="512" r:id="rId88"/>
    <p:sldId id="513" r:id="rId89"/>
    <p:sldId id="514" r:id="rId90"/>
    <p:sldId id="515" r:id="rId91"/>
    <p:sldId id="516" r:id="rId92"/>
    <p:sldId id="518" r:id="rId93"/>
    <p:sldId id="519" r:id="rId94"/>
    <p:sldId id="521" r:id="rId95"/>
    <p:sldId id="522" r:id="rId96"/>
    <p:sldId id="523" r:id="rId97"/>
    <p:sldId id="524" r:id="rId98"/>
    <p:sldId id="525" r:id="rId99"/>
    <p:sldId id="526" r:id="rId100"/>
    <p:sldId id="527" r:id="rId101"/>
    <p:sldId id="528" r:id="rId102"/>
    <p:sldId id="529" r:id="rId103"/>
    <p:sldId id="530" r:id="rId104"/>
    <p:sldId id="531" r:id="rId105"/>
    <p:sldId id="532" r:id="rId106"/>
    <p:sldId id="533" r:id="rId107"/>
    <p:sldId id="534" r:id="rId108"/>
    <p:sldId id="535" r:id="rId109"/>
    <p:sldId id="536" r:id="rId110"/>
    <p:sldId id="537" r:id="rId111"/>
    <p:sldId id="542" r:id="rId112"/>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521415D9-36F7-43E2-AB2F-B90AF26B5E84}">
      <p14:sectionLst xmlns:p14="http://schemas.microsoft.com/office/powerpoint/2010/main">
        <p14:section name="Default Section" id="{C1D09BAA-3B42-44AB-88F8-5EE507ACEE50}">
          <p14:sldIdLst>
            <p14:sldId id="440"/>
            <p14:sldId id="419"/>
            <p14:sldId id="441"/>
            <p14:sldId id="420"/>
            <p14:sldId id="421"/>
            <p14:sldId id="422"/>
            <p14:sldId id="423"/>
            <p14:sldId id="424"/>
            <p14:sldId id="425"/>
            <p14:sldId id="426"/>
            <p14:sldId id="442"/>
            <p14:sldId id="427"/>
            <p14:sldId id="439"/>
            <p14:sldId id="429"/>
            <p14:sldId id="430"/>
            <p14:sldId id="437"/>
            <p14:sldId id="431"/>
            <p14:sldId id="432"/>
            <p14:sldId id="433"/>
            <p14:sldId id="434"/>
            <p14:sldId id="435"/>
          </p14:sldIdLst>
        </p14:section>
        <p14:section name="Untitled Section" id="{B89A135E-8759-4EF1-A90B-A0B614C5E7B4}">
          <p14:sldIdLst>
            <p14:sldId id="540"/>
          </p14:sldIdLst>
        </p14:section>
        <p14:section name="Untitled Section" id="{029E8AAA-A7C5-4BAF-AF9B-D71EA836E8C9}">
          <p14:sldIdLst>
            <p14:sldId id="538"/>
            <p14:sldId id="443"/>
            <p14:sldId id="446"/>
            <p14:sldId id="447"/>
            <p14:sldId id="544"/>
            <p14:sldId id="448"/>
            <p14:sldId id="449"/>
            <p14:sldId id="450"/>
            <p14:sldId id="451"/>
            <p14:sldId id="452"/>
            <p14:sldId id="453"/>
            <p14:sldId id="454"/>
            <p14:sldId id="455"/>
            <p14:sldId id="456"/>
            <p14:sldId id="457"/>
            <p14:sldId id="461"/>
            <p14:sldId id="458"/>
            <p14:sldId id="460"/>
            <p14:sldId id="462"/>
            <p14:sldId id="459"/>
            <p14:sldId id="463"/>
            <p14:sldId id="464"/>
            <p14:sldId id="465"/>
            <p14:sldId id="466"/>
            <p14:sldId id="467"/>
            <p14:sldId id="468"/>
            <p14:sldId id="469"/>
            <p14:sldId id="470"/>
            <p14:sldId id="471"/>
            <p14:sldId id="472"/>
            <p14:sldId id="473"/>
            <p14:sldId id="474"/>
            <p14:sldId id="475"/>
            <p14:sldId id="476"/>
            <p14:sldId id="477"/>
            <p14:sldId id="478"/>
            <p14:sldId id="479"/>
            <p14:sldId id="480"/>
            <p14:sldId id="481"/>
            <p14:sldId id="482"/>
            <p14:sldId id="483"/>
            <p14:sldId id="484"/>
            <p14:sldId id="485"/>
            <p14:sldId id="486"/>
          </p14:sldIdLst>
        </p14:section>
        <p14:section name="Untitled Section" id="{1E247DA1-44F0-44B7-815A-8DC91E548C0B}">
          <p14:sldIdLst>
            <p14:sldId id="539"/>
            <p14:sldId id="488"/>
            <p14:sldId id="489"/>
            <p14:sldId id="545"/>
            <p14:sldId id="496"/>
            <p14:sldId id="497"/>
            <p14:sldId id="498"/>
            <p14:sldId id="499"/>
            <p14:sldId id="500"/>
            <p14:sldId id="501"/>
            <p14:sldId id="502"/>
            <p14:sldId id="503"/>
            <p14:sldId id="504"/>
            <p14:sldId id="505"/>
            <p14:sldId id="506"/>
            <p14:sldId id="507"/>
            <p14:sldId id="508"/>
            <p14:sldId id="509"/>
            <p14:sldId id="510"/>
            <p14:sldId id="511"/>
            <p14:sldId id="512"/>
            <p14:sldId id="513"/>
            <p14:sldId id="514"/>
            <p14:sldId id="515"/>
            <p14:sldId id="516"/>
            <p14:sldId id="518"/>
            <p14:sldId id="519"/>
            <p14:sldId id="521"/>
            <p14:sldId id="522"/>
            <p14:sldId id="523"/>
            <p14:sldId id="524"/>
            <p14:sldId id="525"/>
            <p14:sldId id="526"/>
            <p14:sldId id="527"/>
            <p14:sldId id="528"/>
            <p14:sldId id="529"/>
            <p14:sldId id="530"/>
            <p14:sldId id="531"/>
            <p14:sldId id="532"/>
            <p14:sldId id="533"/>
            <p14:sldId id="534"/>
            <p14:sldId id="535"/>
            <p14:sldId id="536"/>
            <p14:sldId id="537"/>
          </p14:sldIdLst>
        </p14:section>
        <p14:section name="Untitled Section" id="{1B658DE4-5BAC-468E-A648-63B268FC09C7}">
          <p14:sldIdLst>
            <p14:sldId id="542"/>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4320" autoAdjust="0"/>
    <p:restoredTop sz="85249"/>
  </p:normalViewPr>
  <p:slideViewPr>
    <p:cSldViewPr>
      <p:cViewPr varScale="1">
        <p:scale>
          <a:sx n="75" d="100"/>
          <a:sy n="75" d="100"/>
        </p:scale>
        <p:origin x="1960" y="160"/>
      </p:cViewPr>
      <p:guideLst>
        <p:guide orient="horz" pos="2160"/>
        <p:guide pos="2880"/>
      </p:guideLst>
    </p:cSldViewPr>
  </p:slideViewPr>
  <p:notesTextViewPr>
    <p:cViewPr>
      <p:scale>
        <a:sx n="100" d="100"/>
        <a:sy n="100" d="100"/>
      </p:scale>
      <p:origin x="0" y="0"/>
    </p:cViewPr>
  </p:notesTextViewPr>
  <p:sorterViewPr>
    <p:cViewPr varScale="1">
      <p:scale>
        <a:sx n="1" d="1"/>
        <a:sy n="1" d="1"/>
      </p:scale>
      <p:origin x="0" y="-10476"/>
    </p:cViewPr>
  </p:sorterViewPr>
  <p:notesViewPr>
    <p:cSldViewPr>
      <p:cViewPr varScale="1">
        <p:scale>
          <a:sx n="67" d="100"/>
          <a:sy n="67" d="100"/>
        </p:scale>
        <p:origin x="-2544" y="-10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theme" Target="theme/theme1.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notesMaster" Target="notesMasters/notesMaster1.xml"/><Relationship Id="rId118" Type="http://schemas.openxmlformats.org/officeDocument/2006/relationships/tableStyles" Target="tableStyle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handoutMaster" Target="handoutMasters/handout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CA0F04F0-ED99-4A7D-AD7F-22DD5823387D}" type="datetimeFigureOut">
              <a:rPr lang="en-CA" smtClean="0"/>
              <a:t>2025-11-30</a:t>
            </a:fld>
            <a:endParaRPr lang="en-CA"/>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CA"/>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66EDBF7C-66B1-4946-B091-A4A819905A03}" type="slidenum">
              <a:rPr lang="en-CA" smtClean="0"/>
              <a:t>‹#›</a:t>
            </a:fld>
            <a:endParaRPr lang="en-CA"/>
          </a:p>
        </p:txBody>
      </p:sp>
    </p:spTree>
    <p:extLst>
      <p:ext uri="{BB962C8B-B14F-4D97-AF65-F5344CB8AC3E}">
        <p14:creationId xmlns:p14="http://schemas.microsoft.com/office/powerpoint/2010/main" val="415850608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cs typeface="+mn-cs"/>
              </a:defRPr>
            </a:lvl1pPr>
          </a:lstStyle>
          <a:p>
            <a:pPr>
              <a:defRPr/>
            </a:pPr>
            <a:endParaRPr lang="en-CA"/>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cs typeface="+mn-cs"/>
              </a:defRPr>
            </a:lvl1pPr>
          </a:lstStyle>
          <a:p>
            <a:pPr>
              <a:defRPr/>
            </a:pPr>
            <a:fld id="{4A6F3147-B3C0-4B2A-B964-AB106F786BE1}" type="datetimeFigureOut">
              <a:rPr lang="en-US"/>
              <a:pPr>
                <a:defRPr/>
              </a:pPr>
              <a:t>11/30/25</a:t>
            </a:fld>
            <a:endParaRPr lang="en-CA"/>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CA"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CA" noProof="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cs typeface="+mn-cs"/>
              </a:defRPr>
            </a:lvl1pPr>
          </a:lstStyle>
          <a:p>
            <a:pPr>
              <a:defRPr/>
            </a:pPr>
            <a:endParaRPr lang="en-CA"/>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cs typeface="+mn-cs"/>
              </a:defRPr>
            </a:lvl1pPr>
          </a:lstStyle>
          <a:p>
            <a:pPr>
              <a:defRPr/>
            </a:pPr>
            <a:fld id="{1BF7B1FF-DFE5-4B27-8E0E-F1DDF2FB76BC}" type="slidenum">
              <a:rPr lang="en-CA"/>
              <a:pPr>
                <a:defRPr/>
              </a:pPr>
              <a:t>‹#›</a:t>
            </a:fld>
            <a:endParaRPr lang="en-CA"/>
          </a:p>
        </p:txBody>
      </p:sp>
    </p:spTree>
    <p:extLst>
      <p:ext uri="{BB962C8B-B14F-4D97-AF65-F5344CB8AC3E}">
        <p14:creationId xmlns:p14="http://schemas.microsoft.com/office/powerpoint/2010/main" val="267198168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bwMode="auto">
          <a:noFill/>
          <a:ln>
            <a:solidFill>
              <a:srgbClr val="000000"/>
            </a:solidFill>
            <a:miter lim="800000"/>
            <a:headEnd/>
            <a:tailEnd/>
          </a:ln>
        </p:spPr>
      </p:sp>
      <p:sp>
        <p:nvSpPr>
          <p:cNvPr id="50179" name="Notes Placeholder 2"/>
          <p:cNvSpPr>
            <a:spLocks noGrp="1"/>
          </p:cNvSpPr>
          <p:nvPr>
            <p:ph type="body" idx="1"/>
          </p:nvPr>
        </p:nvSpPr>
        <p:spPr bwMode="auto">
          <a:noFill/>
        </p:spPr>
        <p:txBody>
          <a:bodyPr wrap="square" numCol="1" anchor="t" anchorCtr="0" compatLnSpc="1">
            <a:prstTxWarp prst="textNoShape">
              <a:avLst/>
            </a:prstTxWarp>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CA" altLang="zh-CN" sz="1200" dirty="0">
                <a:solidFill>
                  <a:srgbClr val="000000"/>
                </a:solidFill>
                <a:latin typeface="Arial"/>
                <a:cs typeface="+mn-cs"/>
              </a:rPr>
              <a:t>Adapted from the slides by Douglas Wilhelm Harder of U Waterloo (https://ece.uwaterloo.ca/~dwharder/aads/Lecture_materials/)</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CA" altLang="zh-CN" sz="1200" dirty="0">
                <a:solidFill>
                  <a:srgbClr val="000000"/>
                </a:solidFill>
                <a:latin typeface="Arial"/>
                <a:cs typeface="+mn-cs"/>
              </a:rPr>
              <a:t>May also contain</a:t>
            </a:r>
            <a:r>
              <a:rPr lang="en-CA" altLang="zh-CN" sz="1200" baseline="0" dirty="0">
                <a:solidFill>
                  <a:srgbClr val="000000"/>
                </a:solidFill>
                <a:latin typeface="Arial"/>
                <a:cs typeface="+mn-cs"/>
              </a:rPr>
              <a:t> material from the s</a:t>
            </a:r>
            <a:r>
              <a:rPr lang="en-US" altLang="zh-CN" dirty="0" err="1"/>
              <a:t>lides</a:t>
            </a:r>
            <a:r>
              <a:rPr lang="en-US" altLang="zh-CN" dirty="0"/>
              <a:t> at https://courses.cs.washington.edu/courses/cse326/03wi/326lecturesb.shtml (by Dan </a:t>
            </a:r>
            <a:r>
              <a:rPr lang="en-US" altLang="zh-CN" dirty="0" err="1"/>
              <a:t>Suciu</a:t>
            </a:r>
            <a:r>
              <a:rPr lang="en-US" altLang="zh-CN" dirty="0"/>
              <a:t> of U Washington)</a:t>
            </a:r>
          </a:p>
        </p:txBody>
      </p:sp>
      <p:sp>
        <p:nvSpPr>
          <p:cNvPr id="7172"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7E6226FB-55D5-4CAA-90EF-D8DC53E1A20F}" type="slidenum">
              <a:rPr lang="en-CA" smtClean="0">
                <a:solidFill>
                  <a:prstClr val="black"/>
                </a:solidFill>
              </a:rPr>
              <a:pPr fontAlgn="base">
                <a:spcBef>
                  <a:spcPct val="0"/>
                </a:spcBef>
                <a:spcAft>
                  <a:spcPct val="0"/>
                </a:spcAft>
                <a:defRPr/>
              </a:pPr>
              <a:t>1</a:t>
            </a:fld>
            <a:endParaRPr lang="en-CA">
              <a:solidFill>
                <a:prstClr val="black"/>
              </a:solidFill>
            </a:endParaRPr>
          </a:p>
        </p:txBody>
      </p:sp>
    </p:spTree>
    <p:extLst>
      <p:ext uri="{BB962C8B-B14F-4D97-AF65-F5344CB8AC3E}">
        <p14:creationId xmlns:p14="http://schemas.microsoft.com/office/powerpoint/2010/main" val="31231947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56C8B5D-BF6C-4CE9-8AB6-5864612FCC4B}" type="slidenum">
              <a:rPr lang="en-US" altLang="zh-CN"/>
              <a:pPr/>
              <a:t>11</a:t>
            </a:fld>
            <a:endParaRPr lang="en-US" altLang="zh-CN"/>
          </a:p>
        </p:txBody>
      </p:sp>
      <p:sp>
        <p:nvSpPr>
          <p:cNvPr id="1246210" name="Rectangle 2"/>
          <p:cNvSpPr>
            <a:spLocks noGrp="1" noRot="1" noChangeAspect="1" noChangeArrowheads="1" noTextEdit="1"/>
          </p:cNvSpPr>
          <p:nvPr>
            <p:ph type="sldImg"/>
          </p:nvPr>
        </p:nvSpPr>
        <p:spPr bwMode="auto">
          <a:xfrm>
            <a:off x="1171575" y="696913"/>
            <a:ext cx="4641850" cy="3481387"/>
          </a:xfrm>
          <a:prstGeom prst="rect">
            <a:avLst/>
          </a:prstGeom>
          <a:solidFill>
            <a:srgbClr val="FFFFFF"/>
          </a:solidFill>
          <a:ln>
            <a:solidFill>
              <a:srgbClr val="000000"/>
            </a:solidFill>
            <a:miter lim="800000"/>
            <a:headEnd/>
            <a:tailEnd/>
          </a:ln>
        </p:spPr>
      </p:sp>
      <p:sp>
        <p:nvSpPr>
          <p:cNvPr id="1246211" name="Rectangle 3"/>
          <p:cNvSpPr>
            <a:spLocks noGrp="1" noChangeArrowheads="1"/>
          </p:cNvSpPr>
          <p:nvPr>
            <p:ph type="body" idx="1"/>
          </p:nvPr>
        </p:nvSpPr>
        <p:spPr bwMode="auto">
          <a:xfrm>
            <a:off x="930275" y="4410075"/>
            <a:ext cx="5124450" cy="4176713"/>
          </a:xfrm>
          <a:prstGeom prst="rect">
            <a:avLst/>
          </a:prstGeom>
          <a:solidFill>
            <a:srgbClr val="FFFFFF"/>
          </a:solidFill>
          <a:ln>
            <a:solidFill>
              <a:srgbClr val="000000"/>
            </a:solidFill>
            <a:miter lim="800000"/>
            <a:headEnd/>
            <a:tailEnd/>
          </a:ln>
        </p:spPr>
        <p:txBody>
          <a:bodyPr lIns="92885" tIns="46442" rIns="92885" bIns="46442"/>
          <a:lstStyle/>
          <a:p>
            <a:r>
              <a:rPr lang="en-US" altLang="zh-CN"/>
              <a:t>Now, let’s get a quick definition before we move on to Kruskal’s algorithm.</a:t>
            </a:r>
          </a:p>
          <a:p>
            <a:endParaRPr lang="en-US" altLang="zh-CN"/>
          </a:p>
          <a:p>
            <a:r>
              <a:rPr lang="en-US" altLang="zh-CN"/>
              <a:t>Which of these three is the minimum spanning tree? (The one in the middle)</a:t>
            </a:r>
          </a:p>
          <a:p>
            <a:endParaRPr lang="en-US" altLang="zh-CN"/>
          </a:p>
        </p:txBody>
      </p:sp>
    </p:spTree>
    <p:extLst>
      <p:ext uri="{BB962C8B-B14F-4D97-AF65-F5344CB8AC3E}">
        <p14:creationId xmlns:p14="http://schemas.microsoft.com/office/powerpoint/2010/main" val="114564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68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5DBB9FC6-B1CE-46D9-A65A-59E0F3DFF4BE}" type="slidenum">
              <a:rPr lang="en-CA" smtClean="0"/>
              <a:pPr>
                <a:defRPr/>
              </a:pPr>
              <a:t>12</a:t>
            </a:fld>
            <a:endParaRPr lang="en-CA"/>
          </a:p>
        </p:txBody>
      </p:sp>
    </p:spTree>
    <p:extLst>
      <p:ext uri="{BB962C8B-B14F-4D97-AF65-F5344CB8AC3E}">
        <p14:creationId xmlns:p14="http://schemas.microsoft.com/office/powerpoint/2010/main" val="4376086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885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08EBD467-3F35-4AB8-8018-E7D264A13200}" type="slidenum">
              <a:rPr lang="en-CA" smtClean="0"/>
              <a:pPr>
                <a:defRPr/>
              </a:pPr>
              <a:t>14</a:t>
            </a:fld>
            <a:endParaRPr lang="en-CA"/>
          </a:p>
        </p:txBody>
      </p:sp>
    </p:spTree>
    <p:extLst>
      <p:ext uri="{BB962C8B-B14F-4D97-AF65-F5344CB8AC3E}">
        <p14:creationId xmlns:p14="http://schemas.microsoft.com/office/powerpoint/2010/main" val="18412658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987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278FB607-428E-4560-A8BC-CBE180BB9842}" type="slidenum">
              <a:rPr lang="en-CA" smtClean="0"/>
              <a:pPr>
                <a:defRPr/>
              </a:pPr>
              <a:t>15</a:t>
            </a:fld>
            <a:endParaRPr lang="en-CA"/>
          </a:p>
        </p:txBody>
      </p:sp>
    </p:spTree>
    <p:extLst>
      <p:ext uri="{BB962C8B-B14F-4D97-AF65-F5344CB8AC3E}">
        <p14:creationId xmlns:p14="http://schemas.microsoft.com/office/powerpoint/2010/main" val="2188269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987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en-US" dirty="0">
                <a:solidFill>
                  <a:schemeClr val="bg2"/>
                </a:solidFill>
              </a:rPr>
              <a:t>www.kpmb.com</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en-US" dirty="0">
                <a:solidFill>
                  <a:schemeClr val="bg2"/>
                </a:solidFill>
              </a:rPr>
              <a:t>www.commedore.ca</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ltLang="en-US" dirty="0">
              <a:solidFill>
                <a:schemeClr val="bg2"/>
              </a:solidFill>
            </a:endParaRPr>
          </a:p>
          <a:p>
            <a:endParaRPr lang="en-CA" altLang="en-US" dirty="0"/>
          </a:p>
        </p:txBody>
      </p:sp>
      <p:sp>
        <p:nvSpPr>
          <p:cNvPr id="4" name="Slide Number Placeholder 3"/>
          <p:cNvSpPr>
            <a:spLocks noGrp="1"/>
          </p:cNvSpPr>
          <p:nvPr>
            <p:ph type="sldNum" sz="quarter" idx="5"/>
          </p:nvPr>
        </p:nvSpPr>
        <p:spPr/>
        <p:txBody>
          <a:bodyPr/>
          <a:lstStyle/>
          <a:p>
            <a:pPr>
              <a:defRPr/>
            </a:pPr>
            <a:fld id="{278FB607-428E-4560-A8BC-CBE180BB9842}" type="slidenum">
              <a:rPr lang="en-CA" smtClean="0"/>
              <a:pPr>
                <a:defRPr/>
              </a:pPr>
              <a:t>16</a:t>
            </a:fld>
            <a:endParaRPr lang="en-CA"/>
          </a:p>
        </p:txBody>
      </p:sp>
    </p:spTree>
    <p:extLst>
      <p:ext uri="{BB962C8B-B14F-4D97-AF65-F5344CB8AC3E}">
        <p14:creationId xmlns:p14="http://schemas.microsoft.com/office/powerpoint/2010/main" val="15426853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08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61A0F1B5-9358-4811-A54C-A57D97F74670}" type="slidenum">
              <a:rPr lang="en-CA" smtClean="0"/>
              <a:pPr>
                <a:defRPr/>
              </a:pPr>
              <a:t>17</a:t>
            </a:fld>
            <a:endParaRPr lang="en-CA"/>
          </a:p>
        </p:txBody>
      </p:sp>
    </p:spTree>
    <p:extLst>
      <p:ext uri="{BB962C8B-B14F-4D97-AF65-F5344CB8AC3E}">
        <p14:creationId xmlns:p14="http://schemas.microsoft.com/office/powerpoint/2010/main" val="24487787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02B9161E-5972-444C-A505-CF70DD02DADA}" type="slidenum">
              <a:rPr lang="en-CA" smtClean="0"/>
              <a:pPr>
                <a:defRPr/>
              </a:pPr>
              <a:t>18</a:t>
            </a:fld>
            <a:endParaRPr lang="en-CA"/>
          </a:p>
        </p:txBody>
      </p:sp>
    </p:spTree>
    <p:extLst>
      <p:ext uri="{BB962C8B-B14F-4D97-AF65-F5344CB8AC3E}">
        <p14:creationId xmlns:p14="http://schemas.microsoft.com/office/powerpoint/2010/main" val="15325952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29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B3BD975B-27C9-4C4E-9C3E-CFFC5CBB1B73}" type="slidenum">
              <a:rPr lang="en-CA" smtClean="0"/>
              <a:pPr>
                <a:defRPr/>
              </a:pPr>
              <a:t>19</a:t>
            </a:fld>
            <a:endParaRPr lang="en-CA"/>
          </a:p>
        </p:txBody>
      </p:sp>
    </p:spTree>
    <p:extLst>
      <p:ext uri="{BB962C8B-B14F-4D97-AF65-F5344CB8AC3E}">
        <p14:creationId xmlns:p14="http://schemas.microsoft.com/office/powerpoint/2010/main" val="12224879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39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C85EC59B-9E44-46D2-981C-7EC6BFEE6969}" type="slidenum">
              <a:rPr lang="en-CA" smtClean="0"/>
              <a:pPr>
                <a:defRPr/>
              </a:pPr>
              <a:t>20</a:t>
            </a:fld>
            <a:endParaRPr lang="en-CA"/>
          </a:p>
        </p:txBody>
      </p:sp>
    </p:spTree>
    <p:extLst>
      <p:ext uri="{BB962C8B-B14F-4D97-AF65-F5344CB8AC3E}">
        <p14:creationId xmlns:p14="http://schemas.microsoft.com/office/powerpoint/2010/main" val="10673966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49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E56E7908-227E-44E7-BFA6-E08D1D87D736}" type="slidenum">
              <a:rPr lang="en-CA" smtClean="0"/>
              <a:pPr>
                <a:defRPr/>
              </a:pPr>
              <a:t>21</a:t>
            </a:fld>
            <a:endParaRPr lang="en-CA"/>
          </a:p>
        </p:txBody>
      </p:sp>
    </p:spTree>
    <p:extLst>
      <p:ext uri="{BB962C8B-B14F-4D97-AF65-F5344CB8AC3E}">
        <p14:creationId xmlns:p14="http://schemas.microsoft.com/office/powerpoint/2010/main" val="37448350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86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20F1E90D-435A-438A-B560-00943601F080}" type="slidenum">
              <a:rPr lang="en-CA" smtClean="0"/>
              <a:pPr>
                <a:defRPr/>
              </a:pPr>
              <a:t>2</a:t>
            </a:fld>
            <a:endParaRPr lang="en-CA"/>
          </a:p>
        </p:txBody>
      </p:sp>
    </p:spTree>
    <p:extLst>
      <p:ext uri="{BB962C8B-B14F-4D97-AF65-F5344CB8AC3E}">
        <p14:creationId xmlns:p14="http://schemas.microsoft.com/office/powerpoint/2010/main" val="29799435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3A5134C9-1C9D-47AB-8A02-B09A56C54F59}" type="slidenum">
              <a:rPr lang="en-CA" smtClean="0"/>
              <a:pPr>
                <a:defRPr/>
              </a:pPr>
              <a:t>24</a:t>
            </a:fld>
            <a:endParaRPr lang="en-CA"/>
          </a:p>
        </p:txBody>
      </p:sp>
    </p:spTree>
    <p:extLst>
      <p:ext uri="{BB962C8B-B14F-4D97-AF65-F5344CB8AC3E}">
        <p14:creationId xmlns:p14="http://schemas.microsoft.com/office/powerpoint/2010/main" val="4324823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60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A9C84A54-AC53-4761-BC97-B9EC2F1BD2C6}" type="slidenum">
              <a:rPr lang="en-CA" smtClean="0"/>
              <a:pPr>
                <a:defRPr/>
              </a:pPr>
              <a:t>25</a:t>
            </a:fld>
            <a:endParaRPr lang="en-CA"/>
          </a:p>
        </p:txBody>
      </p:sp>
    </p:spTree>
    <p:extLst>
      <p:ext uri="{BB962C8B-B14F-4D97-AF65-F5344CB8AC3E}">
        <p14:creationId xmlns:p14="http://schemas.microsoft.com/office/powerpoint/2010/main" val="224714852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0" lang="en-US" altLang="zh-CN" sz="1200" dirty="0">
                <a:solidFill>
                  <a:schemeClr val="tx2"/>
                </a:solidFill>
                <a:ea typeface="ＭＳ Ｐゴシック" panose="020B0600070205080204" pitchFamily="34" charset="-128"/>
              </a:rPr>
              <a:t>Adapted from a slide by Kevin Wayne.</a:t>
            </a:r>
            <a:br>
              <a:rPr kumimoji="0" lang="en-US" altLang="zh-CN" sz="1200" dirty="0">
                <a:solidFill>
                  <a:schemeClr val="tx2"/>
                </a:solidFill>
                <a:ea typeface="ＭＳ Ｐゴシック" panose="020B0600070205080204" pitchFamily="34" charset="-128"/>
              </a:rPr>
            </a:br>
            <a:r>
              <a:rPr kumimoji="0" lang="en-US" altLang="zh-CN" sz="1200" dirty="0">
                <a:solidFill>
                  <a:schemeClr val="tx2"/>
                </a:solidFill>
                <a:ea typeface="ＭＳ Ｐゴシック" panose="020B0600070205080204" pitchFamily="34" charset="-128"/>
              </a:rPr>
              <a:t>Copyright </a:t>
            </a:r>
            <a:r>
              <a:rPr kumimoji="0" lang="en-US" altLang="zh-CN" sz="1200" dirty="0">
                <a:solidFill>
                  <a:schemeClr val="tx2"/>
                </a:solidFill>
                <a:latin typeface="Arial" panose="020B0604020202020204" pitchFamily="34" charset="0"/>
                <a:ea typeface="ＭＳ Ｐゴシック" panose="020B0600070205080204" pitchFamily="34" charset="-128"/>
              </a:rPr>
              <a:t>©</a:t>
            </a:r>
            <a:r>
              <a:rPr kumimoji="0" lang="en-US" altLang="zh-CN" sz="1200" dirty="0">
                <a:solidFill>
                  <a:schemeClr val="tx2"/>
                </a:solidFill>
                <a:ea typeface="ＭＳ Ｐゴシック" panose="020B0600070205080204" pitchFamily="34" charset="-128"/>
              </a:rPr>
              <a:t> 2005 Pearson-Addison Wesley.</a:t>
            </a:r>
          </a:p>
        </p:txBody>
      </p:sp>
      <p:sp>
        <p:nvSpPr>
          <p:cNvPr id="4" name="Slide Number Placeholder 3"/>
          <p:cNvSpPr>
            <a:spLocks noGrp="1"/>
          </p:cNvSpPr>
          <p:nvPr>
            <p:ph type="sldNum" sz="quarter" idx="10"/>
          </p:nvPr>
        </p:nvSpPr>
        <p:spPr/>
        <p:txBody>
          <a:bodyPr/>
          <a:lstStyle/>
          <a:p>
            <a:pPr>
              <a:defRPr/>
            </a:pPr>
            <a:fld id="{1BF7B1FF-DFE5-4B27-8E0E-F1DDF2FB76BC}" type="slidenum">
              <a:rPr lang="en-CA" smtClean="0"/>
              <a:pPr>
                <a:defRPr/>
              </a:pPr>
              <a:t>27</a:t>
            </a:fld>
            <a:endParaRPr lang="en-CA"/>
          </a:p>
        </p:txBody>
      </p:sp>
    </p:spTree>
    <p:extLst>
      <p:ext uri="{BB962C8B-B14F-4D97-AF65-F5344CB8AC3E}">
        <p14:creationId xmlns:p14="http://schemas.microsoft.com/office/powerpoint/2010/main" val="36256196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70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CC9C63C5-D3CA-45E1-B408-3A28C6B149A3}" type="slidenum">
              <a:rPr lang="en-CA" smtClean="0"/>
              <a:pPr>
                <a:defRPr/>
              </a:pPr>
              <a:t>36</a:t>
            </a:fld>
            <a:endParaRPr lang="en-CA"/>
          </a:p>
        </p:txBody>
      </p:sp>
    </p:spTree>
    <p:extLst>
      <p:ext uri="{BB962C8B-B14F-4D97-AF65-F5344CB8AC3E}">
        <p14:creationId xmlns:p14="http://schemas.microsoft.com/office/powerpoint/2010/main" val="11230070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806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CA" altLang="en-US" dirty="0"/>
              <a:t>Go back to the example</a:t>
            </a:r>
            <a:r>
              <a:rPr lang="en-CA" altLang="en-US" baseline="0" dirty="0"/>
              <a:t> in</a:t>
            </a:r>
            <a:r>
              <a:rPr lang="en-CA" altLang="en-US" dirty="0"/>
              <a:t> slide</a:t>
            </a:r>
            <a:r>
              <a:rPr lang="en-CA" altLang="en-US" baseline="0" dirty="0"/>
              <a:t> 30 to explain</a:t>
            </a:r>
            <a:endParaRPr lang="en-CA" altLang="en-US" dirty="0"/>
          </a:p>
        </p:txBody>
      </p:sp>
      <p:sp>
        <p:nvSpPr>
          <p:cNvPr id="4" name="Slide Number Placeholder 3"/>
          <p:cNvSpPr>
            <a:spLocks noGrp="1"/>
          </p:cNvSpPr>
          <p:nvPr>
            <p:ph type="sldNum" sz="quarter" idx="5"/>
          </p:nvPr>
        </p:nvSpPr>
        <p:spPr/>
        <p:txBody>
          <a:bodyPr/>
          <a:lstStyle/>
          <a:p>
            <a:pPr>
              <a:defRPr/>
            </a:pPr>
            <a:fld id="{B7C8FEBA-7113-40B2-92C5-71D662CEA0AF}" type="slidenum">
              <a:rPr lang="en-CA" smtClean="0"/>
              <a:pPr>
                <a:defRPr/>
              </a:pPr>
              <a:t>37</a:t>
            </a:fld>
            <a:endParaRPr lang="en-CA"/>
          </a:p>
        </p:txBody>
      </p:sp>
    </p:spTree>
    <p:extLst>
      <p:ext uri="{BB962C8B-B14F-4D97-AF65-F5344CB8AC3E}">
        <p14:creationId xmlns:p14="http://schemas.microsoft.com/office/powerpoint/2010/main" val="114543348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6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9B37DF17-C4FA-468B-AFA9-19A12BF3BAA1}" type="slidenum">
              <a:rPr lang="en-CA" smtClean="0"/>
              <a:pPr>
                <a:defRPr/>
              </a:pPr>
              <a:t>38</a:t>
            </a:fld>
            <a:endParaRPr lang="en-CA"/>
          </a:p>
        </p:txBody>
      </p:sp>
    </p:spTree>
    <p:extLst>
      <p:ext uri="{BB962C8B-B14F-4D97-AF65-F5344CB8AC3E}">
        <p14:creationId xmlns:p14="http://schemas.microsoft.com/office/powerpoint/2010/main" val="19820797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909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72C5F33C-7282-492D-A919-CBF4DF55C8B2}" type="slidenum">
              <a:rPr lang="en-CA" smtClean="0"/>
              <a:pPr>
                <a:defRPr/>
              </a:pPr>
              <a:t>39</a:t>
            </a:fld>
            <a:endParaRPr lang="en-CA"/>
          </a:p>
        </p:txBody>
      </p:sp>
    </p:spTree>
    <p:extLst>
      <p:ext uri="{BB962C8B-B14F-4D97-AF65-F5344CB8AC3E}">
        <p14:creationId xmlns:p14="http://schemas.microsoft.com/office/powerpoint/2010/main" val="365455902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11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9079FA4D-0BD0-4BAA-B311-6D7F630B1CFE}" type="slidenum">
              <a:rPr lang="en-CA" smtClean="0"/>
              <a:pPr>
                <a:defRPr/>
              </a:pPr>
              <a:t>40</a:t>
            </a:fld>
            <a:endParaRPr lang="en-CA"/>
          </a:p>
        </p:txBody>
      </p:sp>
    </p:spTree>
    <p:extLst>
      <p:ext uri="{BB962C8B-B14F-4D97-AF65-F5344CB8AC3E}">
        <p14:creationId xmlns:p14="http://schemas.microsoft.com/office/powerpoint/2010/main" val="59291053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318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2C474E9F-CC8D-41D7-8954-C9AC18A30791}" type="slidenum">
              <a:rPr lang="en-CA" smtClean="0"/>
              <a:pPr>
                <a:defRPr/>
              </a:pPr>
              <a:t>41</a:t>
            </a:fld>
            <a:endParaRPr lang="en-CA"/>
          </a:p>
        </p:txBody>
      </p:sp>
    </p:spTree>
    <p:extLst>
      <p:ext uri="{BB962C8B-B14F-4D97-AF65-F5344CB8AC3E}">
        <p14:creationId xmlns:p14="http://schemas.microsoft.com/office/powerpoint/2010/main" val="129743119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011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15C1E3A6-23F2-479A-B3FF-7405255C6D97}" type="slidenum">
              <a:rPr lang="en-CA" smtClean="0"/>
              <a:pPr>
                <a:defRPr/>
              </a:pPr>
              <a:t>42</a:t>
            </a:fld>
            <a:endParaRPr lang="en-CA"/>
          </a:p>
        </p:txBody>
      </p:sp>
    </p:spTree>
    <p:extLst>
      <p:ext uri="{BB962C8B-B14F-4D97-AF65-F5344CB8AC3E}">
        <p14:creationId xmlns:p14="http://schemas.microsoft.com/office/powerpoint/2010/main" val="217352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96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807D58FF-1BEC-4BA2-A98F-E8B874A614E6}" type="slidenum">
              <a:rPr lang="en-CA" smtClean="0"/>
              <a:pPr>
                <a:defRPr/>
              </a:pPr>
              <a:t>4</a:t>
            </a:fld>
            <a:endParaRPr lang="en-CA"/>
          </a:p>
        </p:txBody>
      </p:sp>
    </p:spTree>
    <p:extLst>
      <p:ext uri="{BB962C8B-B14F-4D97-AF65-F5344CB8AC3E}">
        <p14:creationId xmlns:p14="http://schemas.microsoft.com/office/powerpoint/2010/main" val="113847724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42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DDDD8A06-D25C-4D96-B5FE-8B7124020F3F}" type="slidenum">
              <a:rPr lang="en-CA" smtClean="0"/>
              <a:pPr>
                <a:defRPr/>
              </a:pPr>
              <a:t>43</a:t>
            </a:fld>
            <a:endParaRPr lang="en-CA"/>
          </a:p>
        </p:txBody>
      </p:sp>
    </p:spTree>
    <p:extLst>
      <p:ext uri="{BB962C8B-B14F-4D97-AF65-F5344CB8AC3E}">
        <p14:creationId xmlns:p14="http://schemas.microsoft.com/office/powerpoint/2010/main" val="426187223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52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39DEFCB6-1C7E-4209-8C1A-A522D18D6B01}" type="slidenum">
              <a:rPr lang="en-CA" smtClean="0"/>
              <a:pPr>
                <a:defRPr/>
              </a:pPr>
              <a:t>44</a:t>
            </a:fld>
            <a:endParaRPr lang="en-CA"/>
          </a:p>
        </p:txBody>
      </p:sp>
    </p:spTree>
    <p:extLst>
      <p:ext uri="{BB962C8B-B14F-4D97-AF65-F5344CB8AC3E}">
        <p14:creationId xmlns:p14="http://schemas.microsoft.com/office/powerpoint/2010/main" val="408868360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62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D3611C12-24AF-4AF6-970D-765310755CEA}" type="slidenum">
              <a:rPr lang="en-CA" smtClean="0"/>
              <a:pPr>
                <a:defRPr/>
              </a:pPr>
              <a:t>45</a:t>
            </a:fld>
            <a:endParaRPr lang="en-CA"/>
          </a:p>
        </p:txBody>
      </p:sp>
    </p:spTree>
    <p:extLst>
      <p:ext uri="{BB962C8B-B14F-4D97-AF65-F5344CB8AC3E}">
        <p14:creationId xmlns:p14="http://schemas.microsoft.com/office/powerpoint/2010/main" val="2553055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72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526F80C6-B270-443C-9CCC-28517BE11D8C}" type="slidenum">
              <a:rPr lang="en-CA" smtClean="0"/>
              <a:pPr>
                <a:defRPr/>
              </a:pPr>
              <a:t>46</a:t>
            </a:fld>
            <a:endParaRPr lang="en-CA"/>
          </a:p>
        </p:txBody>
      </p:sp>
    </p:spTree>
    <p:extLst>
      <p:ext uri="{BB962C8B-B14F-4D97-AF65-F5344CB8AC3E}">
        <p14:creationId xmlns:p14="http://schemas.microsoft.com/office/powerpoint/2010/main" val="257757258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83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1F8E265C-4BB5-45B3-83E8-A024D2DF99DD}" type="slidenum">
              <a:rPr lang="en-CA" smtClean="0"/>
              <a:pPr>
                <a:defRPr/>
              </a:pPr>
              <a:t>47</a:t>
            </a:fld>
            <a:endParaRPr lang="en-CA"/>
          </a:p>
        </p:txBody>
      </p:sp>
    </p:spTree>
    <p:extLst>
      <p:ext uri="{BB962C8B-B14F-4D97-AF65-F5344CB8AC3E}">
        <p14:creationId xmlns:p14="http://schemas.microsoft.com/office/powerpoint/2010/main" val="298195736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93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552999CD-4A0F-4837-8F5F-63DA0D1779D3}" type="slidenum">
              <a:rPr lang="en-CA" smtClean="0"/>
              <a:pPr>
                <a:defRPr/>
              </a:pPr>
              <a:t>48</a:t>
            </a:fld>
            <a:endParaRPr lang="en-CA"/>
          </a:p>
        </p:txBody>
      </p:sp>
    </p:spTree>
    <p:extLst>
      <p:ext uri="{BB962C8B-B14F-4D97-AF65-F5344CB8AC3E}">
        <p14:creationId xmlns:p14="http://schemas.microsoft.com/office/powerpoint/2010/main" val="383320045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03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3D11BCBE-92A2-44FA-9D79-5A16A5C20717}" type="slidenum">
              <a:rPr lang="en-CA" smtClean="0"/>
              <a:pPr>
                <a:defRPr/>
              </a:pPr>
              <a:t>49</a:t>
            </a:fld>
            <a:endParaRPr lang="en-CA"/>
          </a:p>
        </p:txBody>
      </p:sp>
    </p:spTree>
    <p:extLst>
      <p:ext uri="{BB962C8B-B14F-4D97-AF65-F5344CB8AC3E}">
        <p14:creationId xmlns:p14="http://schemas.microsoft.com/office/powerpoint/2010/main" val="410931449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13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1F653DA0-397A-4648-A6AA-BE423DDCDF59}" type="slidenum">
              <a:rPr lang="en-CA" smtClean="0"/>
              <a:pPr>
                <a:defRPr/>
              </a:pPr>
              <a:t>50</a:t>
            </a:fld>
            <a:endParaRPr lang="en-CA"/>
          </a:p>
        </p:txBody>
      </p:sp>
    </p:spTree>
    <p:extLst>
      <p:ext uri="{BB962C8B-B14F-4D97-AF65-F5344CB8AC3E}">
        <p14:creationId xmlns:p14="http://schemas.microsoft.com/office/powerpoint/2010/main" val="393036740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24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C710491B-C6B0-4308-8DBB-720DAC644C73}" type="slidenum">
              <a:rPr lang="en-CA" smtClean="0"/>
              <a:pPr>
                <a:defRPr/>
              </a:pPr>
              <a:t>51</a:t>
            </a:fld>
            <a:endParaRPr lang="en-CA"/>
          </a:p>
        </p:txBody>
      </p:sp>
    </p:spTree>
    <p:extLst>
      <p:ext uri="{BB962C8B-B14F-4D97-AF65-F5344CB8AC3E}">
        <p14:creationId xmlns:p14="http://schemas.microsoft.com/office/powerpoint/2010/main" val="77561028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342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5C2225F1-AB94-4A44-8AE4-CD7C63849A13}" type="slidenum">
              <a:rPr lang="en-CA" smtClean="0"/>
              <a:pPr>
                <a:defRPr/>
              </a:pPr>
              <a:t>52</a:t>
            </a:fld>
            <a:endParaRPr lang="en-CA"/>
          </a:p>
        </p:txBody>
      </p:sp>
    </p:spTree>
    <p:extLst>
      <p:ext uri="{BB962C8B-B14F-4D97-AF65-F5344CB8AC3E}">
        <p14:creationId xmlns:p14="http://schemas.microsoft.com/office/powerpoint/2010/main" val="34968097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06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31F503D7-0614-4BCD-99F8-FCB902204E2A}" type="slidenum">
              <a:rPr lang="en-CA" smtClean="0"/>
              <a:pPr>
                <a:defRPr/>
              </a:pPr>
              <a:t>5</a:t>
            </a:fld>
            <a:endParaRPr lang="en-CA"/>
          </a:p>
        </p:txBody>
      </p:sp>
    </p:spTree>
    <p:extLst>
      <p:ext uri="{BB962C8B-B14F-4D97-AF65-F5344CB8AC3E}">
        <p14:creationId xmlns:p14="http://schemas.microsoft.com/office/powerpoint/2010/main" val="340342156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445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566B261A-C85F-41A4-9FF9-CAD39D1CB721}" type="slidenum">
              <a:rPr lang="en-CA" smtClean="0"/>
              <a:pPr>
                <a:defRPr/>
              </a:pPr>
              <a:t>53</a:t>
            </a:fld>
            <a:endParaRPr lang="en-CA"/>
          </a:p>
        </p:txBody>
      </p:sp>
    </p:spTree>
    <p:extLst>
      <p:ext uri="{BB962C8B-B14F-4D97-AF65-F5344CB8AC3E}">
        <p14:creationId xmlns:p14="http://schemas.microsoft.com/office/powerpoint/2010/main" val="108246230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547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5F580368-5ADF-4DB1-983E-0D4669041C9C}" type="slidenum">
              <a:rPr lang="en-CA" smtClean="0"/>
              <a:pPr>
                <a:defRPr/>
              </a:pPr>
              <a:t>54</a:t>
            </a:fld>
            <a:endParaRPr lang="en-CA"/>
          </a:p>
        </p:txBody>
      </p:sp>
    </p:spTree>
    <p:extLst>
      <p:ext uri="{BB962C8B-B14F-4D97-AF65-F5344CB8AC3E}">
        <p14:creationId xmlns:p14="http://schemas.microsoft.com/office/powerpoint/2010/main" val="8398571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64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77C54572-112E-4FAB-86AD-8F8991B82040}" type="slidenum">
              <a:rPr lang="en-CA" smtClean="0"/>
              <a:pPr>
                <a:defRPr/>
              </a:pPr>
              <a:t>55</a:t>
            </a:fld>
            <a:endParaRPr lang="en-CA"/>
          </a:p>
        </p:txBody>
      </p:sp>
    </p:spTree>
    <p:extLst>
      <p:ext uri="{BB962C8B-B14F-4D97-AF65-F5344CB8AC3E}">
        <p14:creationId xmlns:p14="http://schemas.microsoft.com/office/powerpoint/2010/main" val="181399716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75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98D398A2-1F4C-4F8F-B03C-D710C0C37832}" type="slidenum">
              <a:rPr lang="en-CA" smtClean="0"/>
              <a:pPr>
                <a:defRPr/>
              </a:pPr>
              <a:t>56</a:t>
            </a:fld>
            <a:endParaRPr lang="en-CA"/>
          </a:p>
        </p:txBody>
      </p:sp>
    </p:spTree>
    <p:extLst>
      <p:ext uri="{BB962C8B-B14F-4D97-AF65-F5344CB8AC3E}">
        <p14:creationId xmlns:p14="http://schemas.microsoft.com/office/powerpoint/2010/main" val="144263585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85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0A3EE1C9-8157-4D59-9006-D6A10F55F595}" type="slidenum">
              <a:rPr lang="en-CA" smtClean="0"/>
              <a:pPr>
                <a:defRPr/>
              </a:pPr>
              <a:t>57</a:t>
            </a:fld>
            <a:endParaRPr lang="en-CA"/>
          </a:p>
        </p:txBody>
      </p:sp>
    </p:spTree>
    <p:extLst>
      <p:ext uri="{BB962C8B-B14F-4D97-AF65-F5344CB8AC3E}">
        <p14:creationId xmlns:p14="http://schemas.microsoft.com/office/powerpoint/2010/main" val="358040120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95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14D2758F-DDFE-4691-B0FF-28860C8AFC29}" type="slidenum">
              <a:rPr lang="en-CA" smtClean="0"/>
              <a:pPr>
                <a:defRPr/>
              </a:pPr>
              <a:t>58</a:t>
            </a:fld>
            <a:endParaRPr lang="en-CA"/>
          </a:p>
        </p:txBody>
      </p:sp>
    </p:spTree>
    <p:extLst>
      <p:ext uri="{BB962C8B-B14F-4D97-AF65-F5344CB8AC3E}">
        <p14:creationId xmlns:p14="http://schemas.microsoft.com/office/powerpoint/2010/main" val="6144084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05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40B022BD-A3C6-43EF-84B4-CA1FEA390DE4}" type="slidenum">
              <a:rPr lang="en-CA" smtClean="0"/>
              <a:pPr>
                <a:defRPr/>
              </a:pPr>
              <a:t>59</a:t>
            </a:fld>
            <a:endParaRPr lang="en-CA"/>
          </a:p>
        </p:txBody>
      </p:sp>
    </p:spTree>
    <p:extLst>
      <p:ext uri="{BB962C8B-B14F-4D97-AF65-F5344CB8AC3E}">
        <p14:creationId xmlns:p14="http://schemas.microsoft.com/office/powerpoint/2010/main" val="122394497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16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832ECAC9-64A7-4B09-8A26-A8783867771C}" type="slidenum">
              <a:rPr lang="en-CA" smtClean="0"/>
              <a:pPr>
                <a:defRPr/>
              </a:pPr>
              <a:t>60</a:t>
            </a:fld>
            <a:endParaRPr lang="en-CA"/>
          </a:p>
        </p:txBody>
      </p:sp>
    </p:spTree>
    <p:extLst>
      <p:ext uri="{BB962C8B-B14F-4D97-AF65-F5344CB8AC3E}">
        <p14:creationId xmlns:p14="http://schemas.microsoft.com/office/powerpoint/2010/main" val="312519212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26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dirty="0">
                <a:latin typeface="Arial" charset="0"/>
                <a:cs typeface="Arial" charset="0"/>
              </a:rPr>
              <a:t>	With an adjacency matrix, the run time is </a:t>
            </a:r>
            <a:r>
              <a:rPr lang="en-US" altLang="zh-CN" dirty="0">
                <a:latin typeface="Symbol" pitchFamily="18" charset="2"/>
                <a:cs typeface="Arial" charset="0"/>
              </a:rPr>
              <a:t>Q</a:t>
            </a:r>
            <a:r>
              <a:rPr lang="en-US" altLang="zh-CN" dirty="0">
                <a:latin typeface="Times New Roman" panose="02020603050405020304" pitchFamily="18" charset="0"/>
                <a:cs typeface="Times New Roman" panose="02020603050405020304" pitchFamily="18" charset="0"/>
              </a:rPr>
              <a:t>(|</a:t>
            </a:r>
            <a:r>
              <a:rPr lang="en-US" altLang="zh-CN" i="1" dirty="0">
                <a:latin typeface="Times New Roman" panose="02020603050405020304" pitchFamily="18" charset="0"/>
                <a:cs typeface="Times New Roman" panose="02020603050405020304" pitchFamily="18" charset="0"/>
              </a:rPr>
              <a:t>V</a:t>
            </a:r>
            <a:r>
              <a:rPr lang="en-US" altLang="zh-CN" dirty="0">
                <a:latin typeface="Times New Roman" panose="02020603050405020304" pitchFamily="18" charset="0"/>
                <a:cs typeface="Times New Roman" panose="02020603050405020304" pitchFamily="18" charset="0"/>
              </a:rPr>
              <a:t>|(|</a:t>
            </a:r>
            <a:r>
              <a:rPr lang="en-US" altLang="zh-CN" i="1" dirty="0">
                <a:latin typeface="Times New Roman" panose="02020603050405020304" pitchFamily="18" charset="0"/>
                <a:cs typeface="Times New Roman" panose="02020603050405020304" pitchFamily="18" charset="0"/>
              </a:rPr>
              <a:t>V</a:t>
            </a:r>
            <a:r>
              <a:rPr lang="en-US" altLang="zh-CN" dirty="0">
                <a:latin typeface="Times New Roman" panose="02020603050405020304" pitchFamily="18" charset="0"/>
                <a:cs typeface="Times New Roman" panose="02020603050405020304" pitchFamily="18" charset="0"/>
              </a:rPr>
              <a:t>| + |</a:t>
            </a:r>
            <a:r>
              <a:rPr lang="en-US" altLang="zh-CN" i="1" dirty="0">
                <a:latin typeface="Times New Roman" panose="02020603050405020304" pitchFamily="18" charset="0"/>
                <a:cs typeface="Times New Roman" panose="02020603050405020304" pitchFamily="18" charset="0"/>
              </a:rPr>
              <a:t>V</a:t>
            </a:r>
            <a:r>
              <a:rPr lang="en-US" altLang="zh-CN" dirty="0">
                <a:latin typeface="Times New Roman" panose="02020603050405020304" pitchFamily="18" charset="0"/>
                <a:cs typeface="Times New Roman" panose="02020603050405020304" pitchFamily="18" charset="0"/>
              </a:rPr>
              <a:t>|)) = </a:t>
            </a:r>
            <a:r>
              <a:rPr lang="en-US" altLang="zh-CN" dirty="0">
                <a:latin typeface="Symbol" pitchFamily="18" charset="2"/>
                <a:cs typeface="Arial" charset="0"/>
              </a:rPr>
              <a:t>Q</a:t>
            </a:r>
            <a:r>
              <a:rPr lang="en-US" altLang="zh-CN" dirty="0">
                <a:latin typeface="Times New Roman" panose="02020603050405020304" pitchFamily="18" charset="0"/>
                <a:cs typeface="Times New Roman" panose="02020603050405020304" pitchFamily="18" charset="0"/>
              </a:rPr>
              <a:t>(|</a:t>
            </a:r>
            <a:r>
              <a:rPr lang="en-US" altLang="zh-CN" i="1" dirty="0">
                <a:latin typeface="Times New Roman" panose="02020603050405020304" pitchFamily="18" charset="0"/>
                <a:cs typeface="Times New Roman" panose="02020603050405020304" pitchFamily="18" charset="0"/>
              </a:rPr>
              <a:t>V</a:t>
            </a:r>
            <a:r>
              <a:rPr lang="en-US" altLang="zh-CN" dirty="0">
                <a:latin typeface="Times New Roman" panose="02020603050405020304" pitchFamily="18" charset="0"/>
                <a:cs typeface="Times New Roman" panose="02020603050405020304" pitchFamily="18" charset="0"/>
              </a:rPr>
              <a:t>|</a:t>
            </a:r>
            <a:r>
              <a:rPr lang="en-US" altLang="zh-CN" baseline="30000" dirty="0">
                <a:solidFill>
                  <a:prstClr val="black"/>
                </a:solidFill>
                <a:latin typeface="Times New Roman" pitchFamily="18" charset="0"/>
                <a:cs typeface="Arial" charset="0"/>
              </a:rPr>
              <a:t>2</a:t>
            </a:r>
            <a:r>
              <a:rPr lang="en-US" altLang="zh-CN" dirty="0">
                <a:latin typeface="Times New Roman" panose="02020603050405020304" pitchFamily="18" charset="0"/>
                <a:cs typeface="Times New Roman" panose="02020603050405020304" pitchFamily="18" charset="0"/>
              </a:rPr>
              <a:t>)</a:t>
            </a:r>
          </a:p>
          <a:p>
            <a:endParaRPr lang="en-CA" altLang="en-US" dirty="0"/>
          </a:p>
        </p:txBody>
      </p:sp>
      <p:sp>
        <p:nvSpPr>
          <p:cNvPr id="4" name="Slide Number Placeholder 3"/>
          <p:cNvSpPr>
            <a:spLocks noGrp="1"/>
          </p:cNvSpPr>
          <p:nvPr>
            <p:ph type="sldNum" sz="quarter" idx="5"/>
          </p:nvPr>
        </p:nvSpPr>
        <p:spPr/>
        <p:txBody>
          <a:bodyPr/>
          <a:lstStyle/>
          <a:p>
            <a:pPr>
              <a:defRPr/>
            </a:pPr>
            <a:fld id="{96C9F537-5F8B-44CA-BB34-C92F9C345FA1}" type="slidenum">
              <a:rPr lang="en-CA" smtClean="0"/>
              <a:pPr>
                <a:defRPr/>
              </a:pPr>
              <a:t>61</a:t>
            </a:fld>
            <a:endParaRPr lang="en-CA"/>
          </a:p>
        </p:txBody>
      </p:sp>
    </p:spTree>
    <p:extLst>
      <p:ext uri="{BB962C8B-B14F-4D97-AF65-F5344CB8AC3E}">
        <p14:creationId xmlns:p14="http://schemas.microsoft.com/office/powerpoint/2010/main" val="257372259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26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96C9F537-5F8B-44CA-BB34-C92F9C345FA1}" type="slidenum">
              <a:rPr lang="en-CA" smtClean="0"/>
              <a:pPr>
                <a:defRPr/>
              </a:pPr>
              <a:t>62</a:t>
            </a:fld>
            <a:endParaRPr lang="en-CA"/>
          </a:p>
        </p:txBody>
      </p:sp>
    </p:spTree>
    <p:extLst>
      <p:ext uri="{BB962C8B-B14F-4D97-AF65-F5344CB8AC3E}">
        <p14:creationId xmlns:p14="http://schemas.microsoft.com/office/powerpoint/2010/main" val="41220715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6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6EF2E143-E477-4043-9082-220CEBB9C9FB}" type="slidenum">
              <a:rPr lang="en-CA" smtClean="0"/>
              <a:pPr>
                <a:defRPr/>
              </a:pPr>
              <a:t>6</a:t>
            </a:fld>
            <a:endParaRPr lang="en-CA"/>
          </a:p>
        </p:txBody>
      </p:sp>
    </p:spTree>
    <p:extLst>
      <p:ext uri="{BB962C8B-B14F-4D97-AF65-F5344CB8AC3E}">
        <p14:creationId xmlns:p14="http://schemas.microsoft.com/office/powerpoint/2010/main" val="101564861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26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96C9F537-5F8B-44CA-BB34-C92F9C345FA1}" type="slidenum">
              <a:rPr lang="en-CA" smtClean="0"/>
              <a:pPr>
                <a:defRPr/>
              </a:pPr>
              <a:t>63</a:t>
            </a:fld>
            <a:endParaRPr lang="en-CA"/>
          </a:p>
        </p:txBody>
      </p:sp>
    </p:spTree>
    <p:extLst>
      <p:ext uri="{BB962C8B-B14F-4D97-AF65-F5344CB8AC3E}">
        <p14:creationId xmlns:p14="http://schemas.microsoft.com/office/powerpoint/2010/main" val="275495156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469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63185B20-8779-4A88-B535-53DE0ECD1324}" type="slidenum">
              <a:rPr lang="en-CA" smtClean="0"/>
              <a:pPr>
                <a:defRPr/>
              </a:pPr>
              <a:t>66</a:t>
            </a:fld>
            <a:endParaRPr lang="en-CA"/>
          </a:p>
        </p:txBody>
      </p:sp>
    </p:spTree>
    <p:extLst>
      <p:ext uri="{BB962C8B-B14F-4D97-AF65-F5344CB8AC3E}">
        <p14:creationId xmlns:p14="http://schemas.microsoft.com/office/powerpoint/2010/main" val="266539809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3A5134C9-1C9D-47AB-8A02-B09A56C54F59}" type="slidenum">
              <a:rPr lang="en-CA" smtClean="0"/>
              <a:pPr>
                <a:defRPr/>
              </a:pPr>
              <a:t>68</a:t>
            </a:fld>
            <a:endParaRPr lang="en-CA"/>
          </a:p>
        </p:txBody>
      </p:sp>
    </p:spTree>
    <p:extLst>
      <p:ext uri="{BB962C8B-B14F-4D97-AF65-F5344CB8AC3E}">
        <p14:creationId xmlns:p14="http://schemas.microsoft.com/office/powerpoint/2010/main" val="388043381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7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1EE0F529-D9BD-4517-8FFB-53977AD41A6B}" type="slidenum">
              <a:rPr lang="en-CA" smtClean="0"/>
              <a:pPr>
                <a:defRPr/>
              </a:pPr>
              <a:t>69</a:t>
            </a:fld>
            <a:endParaRPr lang="en-CA"/>
          </a:p>
        </p:txBody>
      </p:sp>
    </p:spTree>
    <p:extLst>
      <p:ext uri="{BB962C8B-B14F-4D97-AF65-F5344CB8AC3E}">
        <p14:creationId xmlns:p14="http://schemas.microsoft.com/office/powerpoint/2010/main" val="151408068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7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1EE0F529-D9BD-4517-8FFB-53977AD41A6B}" type="slidenum">
              <a:rPr lang="en-CA" smtClean="0"/>
              <a:pPr>
                <a:defRPr/>
              </a:pPr>
              <a:t>70</a:t>
            </a:fld>
            <a:endParaRPr lang="en-CA"/>
          </a:p>
        </p:txBody>
      </p:sp>
    </p:spTree>
    <p:extLst>
      <p:ext uri="{BB962C8B-B14F-4D97-AF65-F5344CB8AC3E}">
        <p14:creationId xmlns:p14="http://schemas.microsoft.com/office/powerpoint/2010/main" val="371412319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1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A775739A-D792-4778-869B-AF3B469182A6}" type="slidenum">
              <a:rPr lang="en-CA" smtClean="0"/>
              <a:pPr>
                <a:defRPr/>
              </a:pPr>
              <a:t>71</a:t>
            </a:fld>
            <a:endParaRPr lang="en-CA"/>
          </a:p>
        </p:txBody>
      </p:sp>
    </p:spTree>
    <p:extLst>
      <p:ext uri="{BB962C8B-B14F-4D97-AF65-F5344CB8AC3E}">
        <p14:creationId xmlns:p14="http://schemas.microsoft.com/office/powerpoint/2010/main" val="11093057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1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A775739A-D792-4778-869B-AF3B469182A6}" type="slidenum">
              <a:rPr lang="en-CA" smtClean="0"/>
              <a:pPr>
                <a:defRPr/>
              </a:pPr>
              <a:t>72</a:t>
            </a:fld>
            <a:endParaRPr lang="en-CA"/>
          </a:p>
        </p:txBody>
      </p:sp>
    </p:spTree>
    <p:extLst>
      <p:ext uri="{BB962C8B-B14F-4D97-AF65-F5344CB8AC3E}">
        <p14:creationId xmlns:p14="http://schemas.microsoft.com/office/powerpoint/2010/main" val="220477661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4D386C96-7730-49F4-B9BD-342C67B89FD9}" type="slidenum">
              <a:rPr lang="en-CA" smtClean="0"/>
              <a:pPr>
                <a:defRPr/>
              </a:pPr>
              <a:t>73</a:t>
            </a:fld>
            <a:endParaRPr lang="en-CA"/>
          </a:p>
        </p:txBody>
      </p:sp>
    </p:spTree>
    <p:extLst>
      <p:ext uri="{BB962C8B-B14F-4D97-AF65-F5344CB8AC3E}">
        <p14:creationId xmlns:p14="http://schemas.microsoft.com/office/powerpoint/2010/main" val="318217383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4D386C96-7730-49F4-B9BD-342C67B89FD9}" type="slidenum">
              <a:rPr lang="en-CA" smtClean="0"/>
              <a:pPr>
                <a:defRPr/>
              </a:pPr>
              <a:t>74</a:t>
            </a:fld>
            <a:endParaRPr lang="en-CA"/>
          </a:p>
        </p:txBody>
      </p:sp>
    </p:spTree>
    <p:extLst>
      <p:ext uri="{BB962C8B-B14F-4D97-AF65-F5344CB8AC3E}">
        <p14:creationId xmlns:p14="http://schemas.microsoft.com/office/powerpoint/2010/main" val="126512554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4D386C96-7730-49F4-B9BD-342C67B89FD9}" type="slidenum">
              <a:rPr lang="en-CA" smtClean="0"/>
              <a:pPr>
                <a:defRPr/>
              </a:pPr>
              <a:t>75</a:t>
            </a:fld>
            <a:endParaRPr lang="en-CA"/>
          </a:p>
        </p:txBody>
      </p:sp>
    </p:spTree>
    <p:extLst>
      <p:ext uri="{BB962C8B-B14F-4D97-AF65-F5344CB8AC3E}">
        <p14:creationId xmlns:p14="http://schemas.microsoft.com/office/powerpoint/2010/main" val="21713426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27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7B7D4367-C40E-4A39-94F6-D677EE39B6DD}" type="slidenum">
              <a:rPr lang="en-CA" smtClean="0"/>
              <a:pPr>
                <a:defRPr/>
              </a:pPr>
              <a:t>7</a:t>
            </a:fld>
            <a:endParaRPr lang="en-CA"/>
          </a:p>
        </p:txBody>
      </p:sp>
    </p:spTree>
    <p:extLst>
      <p:ext uri="{BB962C8B-B14F-4D97-AF65-F5344CB8AC3E}">
        <p14:creationId xmlns:p14="http://schemas.microsoft.com/office/powerpoint/2010/main" val="366074788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4D386C96-7730-49F4-B9BD-342C67B89FD9}" type="slidenum">
              <a:rPr lang="en-CA" smtClean="0"/>
              <a:pPr>
                <a:defRPr/>
              </a:pPr>
              <a:t>76</a:t>
            </a:fld>
            <a:endParaRPr lang="en-CA"/>
          </a:p>
        </p:txBody>
      </p:sp>
    </p:spTree>
    <p:extLst>
      <p:ext uri="{BB962C8B-B14F-4D97-AF65-F5344CB8AC3E}">
        <p14:creationId xmlns:p14="http://schemas.microsoft.com/office/powerpoint/2010/main" val="11813885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4D386C96-7730-49F4-B9BD-342C67B89FD9}" type="slidenum">
              <a:rPr lang="en-CA" smtClean="0"/>
              <a:pPr>
                <a:defRPr/>
              </a:pPr>
              <a:t>77</a:t>
            </a:fld>
            <a:endParaRPr lang="en-CA"/>
          </a:p>
        </p:txBody>
      </p:sp>
    </p:spTree>
    <p:extLst>
      <p:ext uri="{BB962C8B-B14F-4D97-AF65-F5344CB8AC3E}">
        <p14:creationId xmlns:p14="http://schemas.microsoft.com/office/powerpoint/2010/main" val="101238194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4D386C96-7730-49F4-B9BD-342C67B89FD9}" type="slidenum">
              <a:rPr lang="en-CA" smtClean="0"/>
              <a:pPr>
                <a:defRPr/>
              </a:pPr>
              <a:t>78</a:t>
            </a:fld>
            <a:endParaRPr lang="en-CA"/>
          </a:p>
        </p:txBody>
      </p:sp>
    </p:spTree>
    <p:extLst>
      <p:ext uri="{BB962C8B-B14F-4D97-AF65-F5344CB8AC3E}">
        <p14:creationId xmlns:p14="http://schemas.microsoft.com/office/powerpoint/2010/main" val="336272932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4D386C96-7730-49F4-B9BD-342C67B89FD9}" type="slidenum">
              <a:rPr lang="en-CA" smtClean="0"/>
              <a:pPr>
                <a:defRPr/>
              </a:pPr>
              <a:t>79</a:t>
            </a:fld>
            <a:endParaRPr lang="en-CA"/>
          </a:p>
        </p:txBody>
      </p:sp>
    </p:spTree>
    <p:extLst>
      <p:ext uri="{BB962C8B-B14F-4D97-AF65-F5344CB8AC3E}">
        <p14:creationId xmlns:p14="http://schemas.microsoft.com/office/powerpoint/2010/main" val="135118201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4D386C96-7730-49F4-B9BD-342C67B89FD9}" type="slidenum">
              <a:rPr lang="en-CA" smtClean="0"/>
              <a:pPr>
                <a:defRPr/>
              </a:pPr>
              <a:t>80</a:t>
            </a:fld>
            <a:endParaRPr lang="en-CA"/>
          </a:p>
        </p:txBody>
      </p:sp>
    </p:spTree>
    <p:extLst>
      <p:ext uri="{BB962C8B-B14F-4D97-AF65-F5344CB8AC3E}">
        <p14:creationId xmlns:p14="http://schemas.microsoft.com/office/powerpoint/2010/main" val="40533678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4D386C96-7730-49F4-B9BD-342C67B89FD9}" type="slidenum">
              <a:rPr lang="en-CA" smtClean="0"/>
              <a:pPr>
                <a:defRPr/>
              </a:pPr>
              <a:t>81</a:t>
            </a:fld>
            <a:endParaRPr lang="en-CA"/>
          </a:p>
        </p:txBody>
      </p:sp>
    </p:spTree>
    <p:extLst>
      <p:ext uri="{BB962C8B-B14F-4D97-AF65-F5344CB8AC3E}">
        <p14:creationId xmlns:p14="http://schemas.microsoft.com/office/powerpoint/2010/main" val="134205216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4D386C96-7730-49F4-B9BD-342C67B89FD9}" type="slidenum">
              <a:rPr lang="en-CA" smtClean="0"/>
              <a:pPr>
                <a:defRPr/>
              </a:pPr>
              <a:t>82</a:t>
            </a:fld>
            <a:endParaRPr lang="en-CA"/>
          </a:p>
        </p:txBody>
      </p:sp>
    </p:spTree>
    <p:extLst>
      <p:ext uri="{BB962C8B-B14F-4D97-AF65-F5344CB8AC3E}">
        <p14:creationId xmlns:p14="http://schemas.microsoft.com/office/powerpoint/2010/main" val="230507788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4D386C96-7730-49F4-B9BD-342C67B89FD9}" type="slidenum">
              <a:rPr lang="en-CA" smtClean="0"/>
              <a:pPr>
                <a:defRPr/>
              </a:pPr>
              <a:t>83</a:t>
            </a:fld>
            <a:endParaRPr lang="en-CA"/>
          </a:p>
        </p:txBody>
      </p:sp>
    </p:spTree>
    <p:extLst>
      <p:ext uri="{BB962C8B-B14F-4D97-AF65-F5344CB8AC3E}">
        <p14:creationId xmlns:p14="http://schemas.microsoft.com/office/powerpoint/2010/main" val="193792776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4D386C96-7730-49F4-B9BD-342C67B89FD9}" type="slidenum">
              <a:rPr lang="en-CA" smtClean="0"/>
              <a:pPr>
                <a:defRPr/>
              </a:pPr>
              <a:t>84</a:t>
            </a:fld>
            <a:endParaRPr lang="en-CA"/>
          </a:p>
        </p:txBody>
      </p:sp>
    </p:spTree>
    <p:extLst>
      <p:ext uri="{BB962C8B-B14F-4D97-AF65-F5344CB8AC3E}">
        <p14:creationId xmlns:p14="http://schemas.microsoft.com/office/powerpoint/2010/main" val="66500334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4D386C96-7730-49F4-B9BD-342C67B89FD9}" type="slidenum">
              <a:rPr lang="en-CA" smtClean="0"/>
              <a:pPr>
                <a:defRPr/>
              </a:pPr>
              <a:t>85</a:t>
            </a:fld>
            <a:endParaRPr lang="en-CA"/>
          </a:p>
        </p:txBody>
      </p:sp>
    </p:spTree>
    <p:extLst>
      <p:ext uri="{BB962C8B-B14F-4D97-AF65-F5344CB8AC3E}">
        <p14:creationId xmlns:p14="http://schemas.microsoft.com/office/powerpoint/2010/main" val="42739515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37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en-US" dirty="0">
                <a:latin typeface="Arial" charset="0"/>
                <a:cs typeface="Arial" charset="0"/>
              </a:rPr>
              <a:t>	Such a collection of edges is called a </a:t>
            </a:r>
            <a:r>
              <a:rPr lang="en-US" altLang="en-US" i="1" dirty="0">
                <a:latin typeface="Arial" charset="0"/>
                <a:cs typeface="Arial" charset="0"/>
              </a:rPr>
              <a:t>tree</a:t>
            </a:r>
            <a:r>
              <a:rPr lang="en-US" altLang="en-US" dirty="0">
                <a:latin typeface="Arial" charset="0"/>
                <a:cs typeface="Arial" charset="0"/>
              </a:rPr>
              <a:t> because if any vertex is taken to be the root, we form a tree by treating the adjacent vertices as children, and so on...</a:t>
            </a:r>
          </a:p>
          <a:p>
            <a:endParaRPr lang="en-CA" altLang="en-US" dirty="0"/>
          </a:p>
        </p:txBody>
      </p:sp>
      <p:sp>
        <p:nvSpPr>
          <p:cNvPr id="4" name="Slide Number Placeholder 3"/>
          <p:cNvSpPr>
            <a:spLocks noGrp="1"/>
          </p:cNvSpPr>
          <p:nvPr>
            <p:ph type="sldNum" sz="quarter" idx="5"/>
          </p:nvPr>
        </p:nvSpPr>
        <p:spPr/>
        <p:txBody>
          <a:bodyPr/>
          <a:lstStyle/>
          <a:p>
            <a:pPr>
              <a:defRPr/>
            </a:pPr>
            <a:fld id="{353BFC80-3AA3-4250-A05E-120376CCE546}" type="slidenum">
              <a:rPr lang="en-CA" smtClean="0"/>
              <a:pPr>
                <a:defRPr/>
              </a:pPr>
              <a:t>8</a:t>
            </a:fld>
            <a:endParaRPr lang="en-CA"/>
          </a:p>
        </p:txBody>
      </p:sp>
    </p:spTree>
    <p:extLst>
      <p:ext uri="{BB962C8B-B14F-4D97-AF65-F5344CB8AC3E}">
        <p14:creationId xmlns:p14="http://schemas.microsoft.com/office/powerpoint/2010/main" val="70998685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4D386C96-7730-49F4-B9BD-342C67B89FD9}" type="slidenum">
              <a:rPr lang="en-CA" smtClean="0"/>
              <a:pPr>
                <a:defRPr/>
              </a:pPr>
              <a:t>86</a:t>
            </a:fld>
            <a:endParaRPr lang="en-CA"/>
          </a:p>
        </p:txBody>
      </p:sp>
    </p:spTree>
    <p:extLst>
      <p:ext uri="{BB962C8B-B14F-4D97-AF65-F5344CB8AC3E}">
        <p14:creationId xmlns:p14="http://schemas.microsoft.com/office/powerpoint/2010/main" val="88990435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4D386C96-7730-49F4-B9BD-342C67B89FD9}" type="slidenum">
              <a:rPr lang="en-CA" smtClean="0"/>
              <a:pPr>
                <a:defRPr/>
              </a:pPr>
              <a:t>87</a:t>
            </a:fld>
            <a:endParaRPr lang="en-CA"/>
          </a:p>
        </p:txBody>
      </p:sp>
    </p:spTree>
    <p:extLst>
      <p:ext uri="{BB962C8B-B14F-4D97-AF65-F5344CB8AC3E}">
        <p14:creationId xmlns:p14="http://schemas.microsoft.com/office/powerpoint/2010/main" val="286273150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4D386C96-7730-49F4-B9BD-342C67B89FD9}" type="slidenum">
              <a:rPr lang="en-CA" smtClean="0"/>
              <a:pPr>
                <a:defRPr/>
              </a:pPr>
              <a:t>88</a:t>
            </a:fld>
            <a:endParaRPr lang="en-CA"/>
          </a:p>
        </p:txBody>
      </p:sp>
    </p:spTree>
    <p:extLst>
      <p:ext uri="{BB962C8B-B14F-4D97-AF65-F5344CB8AC3E}">
        <p14:creationId xmlns:p14="http://schemas.microsoft.com/office/powerpoint/2010/main" val="152308252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4D386C96-7730-49F4-B9BD-342C67B89FD9}" type="slidenum">
              <a:rPr lang="en-CA" smtClean="0"/>
              <a:pPr>
                <a:defRPr/>
              </a:pPr>
              <a:t>89</a:t>
            </a:fld>
            <a:endParaRPr lang="en-CA"/>
          </a:p>
        </p:txBody>
      </p:sp>
    </p:spTree>
    <p:extLst>
      <p:ext uri="{BB962C8B-B14F-4D97-AF65-F5344CB8AC3E}">
        <p14:creationId xmlns:p14="http://schemas.microsoft.com/office/powerpoint/2010/main" val="27116230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lvl="1"/>
            <a:r>
              <a:rPr lang="en-US" altLang="en-US" dirty="0">
                <a:latin typeface="Arial" charset="0"/>
                <a:cs typeface="Arial" charset="0"/>
              </a:rPr>
              <a:t>However, </a:t>
            </a:r>
            <a:r>
              <a:rPr lang="en-US" altLang="en-US" dirty="0">
                <a:latin typeface="Times New Roman" panose="02020603050405020304" pitchFamily="18" charset="0"/>
                <a:cs typeface="Times New Roman" panose="02020603050405020304" pitchFamily="18" charset="0"/>
              </a:rPr>
              <a:t>|</a:t>
            </a:r>
            <a:r>
              <a:rPr lang="en-US" altLang="en-US" i="1" dirty="0">
                <a:latin typeface="Times New Roman" panose="02020603050405020304" pitchFamily="18" charset="0"/>
                <a:cs typeface="Times New Roman" panose="02020603050405020304" pitchFamily="18" charset="0"/>
              </a:rPr>
              <a:t>E</a:t>
            </a:r>
            <a:r>
              <a:rPr lang="en-US" altLang="en-US" dirty="0">
                <a:latin typeface="Times New Roman" panose="02020603050405020304" pitchFamily="18" charset="0"/>
                <a:cs typeface="Times New Roman" panose="02020603050405020304" pitchFamily="18" charset="0"/>
              </a:rPr>
              <a:t>| = O(|</a:t>
            </a:r>
            <a:r>
              <a:rPr lang="en-US" altLang="en-US" i="1" dirty="0">
                <a:latin typeface="Times New Roman" panose="02020603050405020304" pitchFamily="18" charset="0"/>
                <a:cs typeface="Times New Roman" panose="02020603050405020304" pitchFamily="18" charset="0"/>
              </a:rPr>
              <a:t>V</a:t>
            </a:r>
            <a:r>
              <a:rPr lang="en-US" altLang="en-US" dirty="0">
                <a:latin typeface="Times New Roman" panose="02020603050405020304" pitchFamily="18" charset="0"/>
                <a:cs typeface="Times New Roman" panose="02020603050405020304" pitchFamily="18" charset="0"/>
              </a:rPr>
              <a:t>|</a:t>
            </a:r>
            <a:r>
              <a:rPr lang="en-US" altLang="en-US" baseline="30000" dirty="0">
                <a:latin typeface="Times New Roman" panose="02020603050405020304" pitchFamily="18" charset="0"/>
                <a:cs typeface="Times New Roman" panose="02020603050405020304" pitchFamily="18" charset="0"/>
              </a:rPr>
              <a:t>2</a:t>
            </a:r>
            <a:r>
              <a:rPr lang="en-US" altLang="en-US" dirty="0">
                <a:latin typeface="Times New Roman" panose="02020603050405020304" pitchFamily="18" charset="0"/>
                <a:cs typeface="Times New Roman" panose="02020603050405020304" pitchFamily="18" charset="0"/>
              </a:rPr>
              <a:t>)</a:t>
            </a:r>
            <a:r>
              <a:rPr lang="en-US" altLang="en-US" dirty="0">
                <a:latin typeface="Arial" charset="0"/>
                <a:cs typeface="Arial" charset="0"/>
              </a:rPr>
              <a:t>, so </a:t>
            </a:r>
            <a:r>
              <a:rPr lang="en-US" altLang="en-US" dirty="0">
                <a:latin typeface="Times New Roman" panose="02020603050405020304" pitchFamily="18" charset="0"/>
                <a:cs typeface="Times New Roman" panose="02020603050405020304" pitchFamily="18" charset="0"/>
              </a:rPr>
              <a:t>ln(</a:t>
            </a:r>
            <a:r>
              <a:rPr lang="en-US" altLang="en-US" i="1" dirty="0">
                <a:latin typeface="Times New Roman" panose="02020603050405020304" pitchFamily="18" charset="0"/>
                <a:cs typeface="Times New Roman" panose="02020603050405020304" pitchFamily="18" charset="0"/>
              </a:rPr>
              <a:t>E</a:t>
            </a:r>
            <a:r>
              <a:rPr lang="en-US" altLang="en-US" dirty="0">
                <a:latin typeface="Times New Roman" panose="02020603050405020304" pitchFamily="18" charset="0"/>
                <a:cs typeface="Times New Roman" panose="02020603050405020304" pitchFamily="18" charset="0"/>
              </a:rPr>
              <a:t>) = O(ln(|</a:t>
            </a:r>
            <a:r>
              <a:rPr lang="en-US" altLang="en-US" i="1" dirty="0">
                <a:latin typeface="Times New Roman" panose="02020603050405020304" pitchFamily="18" charset="0"/>
                <a:cs typeface="Times New Roman" panose="02020603050405020304" pitchFamily="18" charset="0"/>
              </a:rPr>
              <a:t>V</a:t>
            </a:r>
            <a:r>
              <a:rPr lang="en-US" altLang="en-US" dirty="0">
                <a:latin typeface="Times New Roman" panose="02020603050405020304" pitchFamily="18" charset="0"/>
                <a:cs typeface="Times New Roman" panose="02020603050405020304" pitchFamily="18" charset="0"/>
              </a:rPr>
              <a:t>|</a:t>
            </a:r>
            <a:r>
              <a:rPr lang="en-US" altLang="en-US" baseline="30000" dirty="0">
                <a:latin typeface="Times New Roman" panose="02020603050405020304" pitchFamily="18" charset="0"/>
                <a:cs typeface="Times New Roman" panose="02020603050405020304" pitchFamily="18" charset="0"/>
              </a:rPr>
              <a:t>2</a:t>
            </a:r>
            <a:r>
              <a:rPr lang="en-US" altLang="en-US" dirty="0">
                <a:latin typeface="Times New Roman" panose="02020603050405020304" pitchFamily="18" charset="0"/>
                <a:cs typeface="Times New Roman" panose="02020603050405020304" pitchFamily="18" charset="0"/>
              </a:rPr>
              <a:t>)) = O(2 ln(|</a:t>
            </a:r>
            <a:r>
              <a:rPr lang="en-US" altLang="en-US" i="1" dirty="0">
                <a:latin typeface="Times New Roman" panose="02020603050405020304" pitchFamily="18" charset="0"/>
                <a:cs typeface="Times New Roman" panose="02020603050405020304" pitchFamily="18" charset="0"/>
              </a:rPr>
              <a:t>V</a:t>
            </a:r>
            <a:r>
              <a:rPr lang="en-US" altLang="en-US" dirty="0">
                <a:latin typeface="Times New Roman" panose="02020603050405020304" pitchFamily="18" charset="0"/>
                <a:cs typeface="Times New Roman" panose="02020603050405020304" pitchFamily="18" charset="0"/>
              </a:rPr>
              <a:t>|)) = O(ln(|</a:t>
            </a:r>
            <a:r>
              <a:rPr lang="en-US" altLang="en-US" i="1" dirty="0">
                <a:latin typeface="Times New Roman" panose="02020603050405020304" pitchFamily="18" charset="0"/>
                <a:cs typeface="Times New Roman" panose="02020603050405020304" pitchFamily="18" charset="0"/>
              </a:rPr>
              <a:t>V</a:t>
            </a:r>
            <a:r>
              <a:rPr lang="en-US" altLang="en-US" dirty="0">
                <a:latin typeface="Times New Roman" panose="02020603050405020304" pitchFamily="18" charset="0"/>
                <a:cs typeface="Times New Roman" panose="02020603050405020304" pitchFamily="18" charset="0"/>
              </a:rPr>
              <a:t>|))</a:t>
            </a:r>
          </a:p>
          <a:p>
            <a:pPr lvl="1"/>
            <a:r>
              <a:rPr lang="en-US" altLang="en-US" dirty="0">
                <a:latin typeface="Arial" charset="0"/>
                <a:cs typeface="Arial" charset="0"/>
              </a:rPr>
              <a:t>Consequently, the run-time would be </a:t>
            </a:r>
            <a:r>
              <a:rPr lang="en-US" altLang="en-US" dirty="0">
                <a:latin typeface="Symbol" panose="05050102010706020507" pitchFamily="18" charset="2"/>
                <a:cs typeface="Times New Roman" panose="02020603050405020304" pitchFamily="18" charset="0"/>
              </a:rPr>
              <a:t>O</a:t>
            </a:r>
            <a:r>
              <a:rPr lang="en-US" altLang="en-US" dirty="0">
                <a:latin typeface="Times New Roman" panose="02020603050405020304" pitchFamily="18" charset="0"/>
                <a:cs typeface="Times New Roman" panose="02020603050405020304" pitchFamily="18" charset="0"/>
              </a:rPr>
              <a:t>(|</a:t>
            </a:r>
            <a:r>
              <a:rPr lang="en-US" altLang="en-US" i="1" dirty="0">
                <a:latin typeface="Times New Roman" panose="02020603050405020304" pitchFamily="18" charset="0"/>
                <a:cs typeface="Times New Roman" panose="02020603050405020304" pitchFamily="18" charset="0"/>
              </a:rPr>
              <a:t>E</a:t>
            </a:r>
            <a:r>
              <a:rPr lang="en-US" altLang="en-US" dirty="0">
                <a:latin typeface="Times New Roman" panose="02020603050405020304" pitchFamily="18" charset="0"/>
                <a:cs typeface="Times New Roman" panose="02020603050405020304" pitchFamily="18" charset="0"/>
              </a:rPr>
              <a:t>| ln(|</a:t>
            </a:r>
            <a:r>
              <a:rPr lang="en-US" altLang="en-US" i="1" dirty="0">
                <a:latin typeface="Times New Roman" panose="02020603050405020304" pitchFamily="18" charset="0"/>
                <a:cs typeface="Times New Roman" panose="02020603050405020304" pitchFamily="18" charset="0"/>
              </a:rPr>
              <a:t>V</a:t>
            </a:r>
            <a:r>
              <a:rPr lang="en-US" altLang="en-US" dirty="0">
                <a:latin typeface="Times New Roman" panose="02020603050405020304" pitchFamily="18" charset="0"/>
                <a:cs typeface="Times New Roman" panose="02020603050405020304" pitchFamily="18" charset="0"/>
              </a:rPr>
              <a:t>|) + |</a:t>
            </a:r>
            <a:r>
              <a:rPr lang="en-US" altLang="en-US" i="1" dirty="0">
                <a:latin typeface="Times New Roman" panose="02020603050405020304" pitchFamily="18" charset="0"/>
                <a:cs typeface="Times New Roman" panose="02020603050405020304" pitchFamily="18" charset="0"/>
              </a:rPr>
              <a:t>E</a:t>
            </a:r>
            <a:r>
              <a:rPr lang="en-US" altLang="en-US" dirty="0">
                <a:latin typeface="Times New Roman" panose="02020603050405020304" pitchFamily="18" charset="0"/>
                <a:cs typeface="Times New Roman" panose="02020603050405020304" pitchFamily="18" charset="0"/>
              </a:rPr>
              <a:t>||</a:t>
            </a:r>
            <a:r>
              <a:rPr lang="en-US" altLang="en-US" i="1" dirty="0">
                <a:latin typeface="Times New Roman" panose="02020603050405020304" pitchFamily="18" charset="0"/>
                <a:cs typeface="Times New Roman" panose="02020603050405020304" pitchFamily="18" charset="0"/>
              </a:rPr>
              <a:t>V</a:t>
            </a:r>
            <a:r>
              <a:rPr lang="en-US" altLang="en-US" dirty="0">
                <a:latin typeface="Times New Roman" panose="02020603050405020304" pitchFamily="18" charset="0"/>
                <a:cs typeface="Times New Roman" panose="02020603050405020304" pitchFamily="18" charset="0"/>
              </a:rPr>
              <a:t>|) = </a:t>
            </a:r>
            <a:r>
              <a:rPr lang="en-US" altLang="en-US" dirty="0">
                <a:latin typeface="Symbol" panose="05050102010706020507" pitchFamily="18" charset="2"/>
                <a:cs typeface="Times New Roman" panose="02020603050405020304" pitchFamily="18" charset="0"/>
              </a:rPr>
              <a:t>O</a:t>
            </a:r>
            <a:r>
              <a:rPr lang="en-US" altLang="en-US" dirty="0">
                <a:latin typeface="Times New Roman" panose="02020603050405020304" pitchFamily="18" charset="0"/>
                <a:cs typeface="Times New Roman" panose="02020603050405020304" pitchFamily="18" charset="0"/>
              </a:rPr>
              <a:t>(|</a:t>
            </a:r>
            <a:r>
              <a:rPr lang="en-US" altLang="en-US" i="1" dirty="0">
                <a:latin typeface="Times New Roman" panose="02020603050405020304" pitchFamily="18" charset="0"/>
                <a:cs typeface="Times New Roman" panose="02020603050405020304" pitchFamily="18" charset="0"/>
              </a:rPr>
              <a:t>E</a:t>
            </a:r>
            <a:r>
              <a:rPr lang="en-US" altLang="en-US" dirty="0">
                <a:latin typeface="Times New Roman" panose="02020603050405020304" pitchFamily="18" charset="0"/>
                <a:cs typeface="Times New Roman" panose="02020603050405020304" pitchFamily="18" charset="0"/>
              </a:rPr>
              <a:t>|</a:t>
            </a:r>
            <a:r>
              <a:rPr lang="en-CA" altLang="zh-CN" dirty="0"/>
              <a:t>·</a:t>
            </a:r>
            <a:r>
              <a:rPr lang="en-US" altLang="en-US" dirty="0">
                <a:latin typeface="Times New Roman" panose="02020603050405020304" pitchFamily="18" charset="0"/>
                <a:cs typeface="Times New Roman" panose="02020603050405020304" pitchFamily="18" charset="0"/>
              </a:rPr>
              <a:t>|</a:t>
            </a:r>
            <a:r>
              <a:rPr lang="en-US" altLang="en-US" i="1" dirty="0">
                <a:latin typeface="Times New Roman" panose="02020603050405020304" pitchFamily="18" charset="0"/>
                <a:cs typeface="Times New Roman" panose="02020603050405020304" pitchFamily="18" charset="0"/>
              </a:rPr>
              <a:t>V</a:t>
            </a:r>
            <a:r>
              <a:rPr lang="en-US" altLang="en-US" dirty="0">
                <a:latin typeface="Times New Roman" panose="02020603050405020304" pitchFamily="18" charset="0"/>
                <a:cs typeface="Times New Roman" panose="02020603050405020304" pitchFamily="18" charset="0"/>
              </a:rPr>
              <a:t>|)</a:t>
            </a:r>
          </a:p>
          <a:p>
            <a:endParaRPr lang="en-CA" altLang="en-US" dirty="0"/>
          </a:p>
        </p:txBody>
      </p:sp>
      <p:sp>
        <p:nvSpPr>
          <p:cNvPr id="4" name="Slide Number Placeholder 3"/>
          <p:cNvSpPr>
            <a:spLocks noGrp="1"/>
          </p:cNvSpPr>
          <p:nvPr>
            <p:ph type="sldNum" sz="quarter" idx="5"/>
          </p:nvPr>
        </p:nvSpPr>
        <p:spPr/>
        <p:txBody>
          <a:bodyPr/>
          <a:lstStyle/>
          <a:p>
            <a:pPr>
              <a:defRPr/>
            </a:pPr>
            <a:fld id="{D1A1A3BB-7ABF-48D1-A8F8-5AB73194B089}" type="slidenum">
              <a:rPr lang="en-CA" smtClean="0"/>
              <a:pPr>
                <a:defRPr/>
              </a:pPr>
              <a:t>90</a:t>
            </a:fld>
            <a:endParaRPr lang="en-CA"/>
          </a:p>
        </p:txBody>
      </p:sp>
    </p:spTree>
    <p:extLst>
      <p:ext uri="{BB962C8B-B14F-4D97-AF65-F5344CB8AC3E}">
        <p14:creationId xmlns:p14="http://schemas.microsoft.com/office/powerpoint/2010/main" val="176519178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D1A1A3BB-7ABF-48D1-A8F8-5AB73194B089}" type="slidenum">
              <a:rPr lang="en-CA" smtClean="0"/>
              <a:pPr>
                <a:defRPr/>
              </a:pPr>
              <a:t>91</a:t>
            </a:fld>
            <a:endParaRPr lang="en-CA"/>
          </a:p>
        </p:txBody>
      </p:sp>
    </p:spTree>
    <p:extLst>
      <p:ext uri="{BB962C8B-B14F-4D97-AF65-F5344CB8AC3E}">
        <p14:creationId xmlns:p14="http://schemas.microsoft.com/office/powerpoint/2010/main" val="318987902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D1A1A3BB-7ABF-48D1-A8F8-5AB73194B089}" type="slidenum">
              <a:rPr lang="en-CA" smtClean="0"/>
              <a:pPr>
                <a:defRPr/>
              </a:pPr>
              <a:t>92</a:t>
            </a:fld>
            <a:endParaRPr lang="en-CA"/>
          </a:p>
        </p:txBody>
      </p:sp>
    </p:spTree>
    <p:extLst>
      <p:ext uri="{BB962C8B-B14F-4D97-AF65-F5344CB8AC3E}">
        <p14:creationId xmlns:p14="http://schemas.microsoft.com/office/powerpoint/2010/main" val="13781009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D1A1A3BB-7ABF-48D1-A8F8-5AB73194B089}" type="slidenum">
              <a:rPr lang="en-CA" smtClean="0"/>
              <a:pPr>
                <a:defRPr/>
              </a:pPr>
              <a:t>93</a:t>
            </a:fld>
            <a:endParaRPr lang="en-CA"/>
          </a:p>
        </p:txBody>
      </p:sp>
    </p:spTree>
    <p:extLst>
      <p:ext uri="{BB962C8B-B14F-4D97-AF65-F5344CB8AC3E}">
        <p14:creationId xmlns:p14="http://schemas.microsoft.com/office/powerpoint/2010/main" val="104150765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ja-JP" altLang="en-US" b="1"/>
              <a:t>为什么可以写成 </a:t>
            </a:r>
            <a:r>
              <a:rPr lang="en-US" b="1" dirty="0"/>
              <a:t>O(∣</a:t>
            </a:r>
            <a:r>
              <a:rPr lang="en-US" b="1" dirty="0" err="1"/>
              <a:t>E∣ln</a:t>
            </a:r>
            <a:r>
              <a:rPr lang="en-US" b="1" dirty="0"/>
              <a:t>⁡(∣V∣))\</a:t>
            </a:r>
            <a:r>
              <a:rPr lang="en-US" b="1" dirty="0" err="1"/>
              <a:t>mathcal</a:t>
            </a:r>
            <a:r>
              <a:rPr lang="en-US" b="1" dirty="0"/>
              <a:t>{O}(|E| \ln(|V|))O(∣</a:t>
            </a:r>
            <a:r>
              <a:rPr lang="en-US" b="1" dirty="0" err="1"/>
              <a:t>E∣ln</a:t>
            </a:r>
            <a:r>
              <a:rPr lang="en-US" b="1" dirty="0"/>
              <a:t>(∣V∣))？</a:t>
            </a:r>
          </a:p>
          <a:p>
            <a:r>
              <a:rPr lang="ja-JP" altLang="en-US"/>
              <a:t>这是基于稀疏图与稠密图的关系：</a:t>
            </a:r>
          </a:p>
          <a:p>
            <a:pPr>
              <a:buFont typeface="+mj-lt"/>
              <a:buAutoNum type="arabicPeriod"/>
            </a:pPr>
            <a:r>
              <a:rPr lang="ja-JP" altLang="en-US" b="1"/>
              <a:t>边数和顶点数的关系</a:t>
            </a:r>
            <a:r>
              <a:rPr lang="ja-JP" altLang="en-US"/>
              <a:t>：</a:t>
            </a:r>
          </a:p>
          <a:p>
            <a:pPr marL="742950" lvl="1" indent="-285750">
              <a:buFont typeface="+mj-lt"/>
              <a:buAutoNum type="arabicPeriod"/>
            </a:pPr>
            <a:r>
              <a:rPr lang="ja-JP" altLang="en-US"/>
              <a:t>在最稠密图中，边数最多为 ∣</a:t>
            </a:r>
            <a:r>
              <a:rPr lang="en-US" dirty="0"/>
              <a:t>E∣=O(∣V∣2)|E| = \</a:t>
            </a:r>
            <a:r>
              <a:rPr lang="en-US" dirty="0" err="1"/>
              <a:t>mathcal</a:t>
            </a:r>
            <a:r>
              <a:rPr lang="en-US" dirty="0"/>
              <a:t>{O}(|V|^2)∣E∣=O(∣V∣2)。</a:t>
            </a:r>
          </a:p>
          <a:p>
            <a:pPr marL="742950" lvl="1" indent="-285750">
              <a:buFont typeface="+mj-lt"/>
              <a:buAutoNum type="arabicPeriod"/>
            </a:pPr>
            <a:r>
              <a:rPr lang="ja-JP" altLang="en-US"/>
              <a:t>在稀疏图中，∣</a:t>
            </a:r>
            <a:r>
              <a:rPr lang="en-US" dirty="0"/>
              <a:t>E∣|E|∣E∣ </a:t>
            </a:r>
            <a:r>
              <a:rPr lang="ja-JP" altLang="en-US"/>
              <a:t>最小为 ∣</a:t>
            </a:r>
            <a:r>
              <a:rPr lang="en-US" dirty="0"/>
              <a:t>V∣−1|V| - 1∣V∣−1（</a:t>
            </a:r>
            <a:r>
              <a:rPr lang="ja-JP" altLang="en-US"/>
              <a:t>如树结构）。</a:t>
            </a:r>
          </a:p>
          <a:p>
            <a:pPr>
              <a:buFont typeface="+mj-lt"/>
              <a:buAutoNum type="arabicPeriod"/>
            </a:pPr>
            <a:r>
              <a:rPr lang="ja-JP" altLang="en-US" b="1"/>
              <a:t>对 ∣</a:t>
            </a:r>
            <a:r>
              <a:rPr lang="en-US" b="1" dirty="0" err="1"/>
              <a:t>E∣ln</a:t>
            </a:r>
            <a:r>
              <a:rPr lang="en-US" b="1" dirty="0"/>
              <a:t>⁡(∣E∣)|E| \ln(|E|)∣</a:t>
            </a:r>
            <a:r>
              <a:rPr lang="en-US" b="1" dirty="0" err="1"/>
              <a:t>E∣ln</a:t>
            </a:r>
            <a:r>
              <a:rPr lang="en-US" b="1" dirty="0"/>
              <a:t>(∣E∣) </a:t>
            </a:r>
            <a:r>
              <a:rPr lang="ja-JP" altLang="en-US" b="1"/>
              <a:t>的转换</a:t>
            </a:r>
            <a:r>
              <a:rPr lang="ja-JP" altLang="en-US"/>
              <a:t>：</a:t>
            </a:r>
          </a:p>
          <a:p>
            <a:pPr marL="742950" lvl="1" indent="-285750">
              <a:buFont typeface="+mj-lt"/>
              <a:buAutoNum type="arabicPeriod"/>
            </a:pPr>
            <a:r>
              <a:rPr lang="ja-JP" altLang="en-US"/>
              <a:t>∣</a:t>
            </a:r>
            <a:r>
              <a:rPr lang="en-US" dirty="0"/>
              <a:t>E∣≤∣V∣2|E| \</a:t>
            </a:r>
            <a:r>
              <a:rPr lang="en-US" dirty="0" err="1"/>
              <a:t>leq</a:t>
            </a:r>
            <a:r>
              <a:rPr lang="en-US" dirty="0"/>
              <a:t> |V|^2∣E∣≤∣V∣2，</a:t>
            </a:r>
            <a:r>
              <a:rPr lang="ja-JP" altLang="en-US"/>
              <a:t>所以 </a:t>
            </a:r>
            <a:r>
              <a:rPr lang="en-US" dirty="0"/>
              <a:t>ln⁡(∣E∣)≤ln⁡(∣V∣2)=2ln⁡(∣V∣)\ln(|E|) \</a:t>
            </a:r>
            <a:r>
              <a:rPr lang="en-US" dirty="0" err="1"/>
              <a:t>leq</a:t>
            </a:r>
            <a:r>
              <a:rPr lang="en-US" dirty="0"/>
              <a:t> \ln(|V|^2) = 2\ln(|V|)ln(∣E∣)≤ln(∣V∣2)=2ln(∣V∣)。</a:t>
            </a:r>
          </a:p>
          <a:p>
            <a:pPr marL="742950" lvl="1" indent="-285750">
              <a:buFont typeface="+mj-lt"/>
              <a:buAutoNum type="arabicPeriod"/>
            </a:pPr>
            <a:r>
              <a:rPr lang="ja-JP" altLang="en-US"/>
              <a:t>这意味着 </a:t>
            </a:r>
            <a:r>
              <a:rPr lang="en-US" dirty="0"/>
              <a:t>O(∣</a:t>
            </a:r>
            <a:r>
              <a:rPr lang="en-US" dirty="0" err="1"/>
              <a:t>E∣ln</a:t>
            </a:r>
            <a:r>
              <a:rPr lang="en-US" dirty="0"/>
              <a:t>⁡(∣E∣))\</a:t>
            </a:r>
            <a:r>
              <a:rPr lang="en-US" dirty="0" err="1"/>
              <a:t>mathcal</a:t>
            </a:r>
            <a:r>
              <a:rPr lang="en-US" dirty="0"/>
              <a:t>{O}(|E| \ln(|E|))O(∣</a:t>
            </a:r>
            <a:r>
              <a:rPr lang="en-US" dirty="0" err="1"/>
              <a:t>E∣ln</a:t>
            </a:r>
            <a:r>
              <a:rPr lang="en-US" dirty="0"/>
              <a:t>(∣E∣)) </a:t>
            </a:r>
            <a:r>
              <a:rPr lang="ja-JP" altLang="en-US"/>
              <a:t>的上界可以写作 </a:t>
            </a:r>
            <a:r>
              <a:rPr lang="en-US" dirty="0"/>
              <a:t>O(∣</a:t>
            </a:r>
            <a:r>
              <a:rPr lang="en-US" dirty="0" err="1"/>
              <a:t>E∣ln</a:t>
            </a:r>
            <a:r>
              <a:rPr lang="en-US" dirty="0"/>
              <a:t>⁡(∣V∣))\</a:t>
            </a:r>
            <a:r>
              <a:rPr lang="en-US" dirty="0" err="1"/>
              <a:t>mathcal</a:t>
            </a:r>
            <a:r>
              <a:rPr lang="en-US" dirty="0"/>
              <a:t>{O}(|E| \ln(|V|))O(∣</a:t>
            </a:r>
            <a:r>
              <a:rPr lang="en-US" dirty="0" err="1"/>
              <a:t>E∣ln</a:t>
            </a:r>
            <a:r>
              <a:rPr lang="en-US" dirty="0"/>
              <a:t>(∣V∣))。</a:t>
            </a:r>
          </a:p>
          <a:p>
            <a:r>
              <a:rPr lang="ja-JP" altLang="en-US"/>
              <a:t>这种表示方式尤其适用于稀疏图（如 ∣</a:t>
            </a:r>
            <a:r>
              <a:rPr lang="en-US" dirty="0"/>
              <a:t>E∣=O(∣V∣)|E| = \</a:t>
            </a:r>
            <a:r>
              <a:rPr lang="en-US" dirty="0" err="1"/>
              <a:t>mathcal</a:t>
            </a:r>
            <a:r>
              <a:rPr lang="en-US" dirty="0"/>
              <a:t>{O}(|V|)∣E∣=O(∣V∣)），</a:t>
            </a:r>
            <a:r>
              <a:rPr lang="ja-JP" altLang="en-US"/>
              <a:t>因为此时 </a:t>
            </a:r>
            <a:r>
              <a:rPr lang="en-US" dirty="0"/>
              <a:t>ln⁡(∣V∣)\ln(|V|)ln(∣V∣) </a:t>
            </a:r>
            <a:r>
              <a:rPr lang="ja-JP" altLang="en-US"/>
              <a:t>的增长较慢。</a:t>
            </a:r>
          </a:p>
          <a:p>
            <a:endParaRPr lang="en-CA" altLang="en-US"/>
          </a:p>
        </p:txBody>
      </p:sp>
      <p:sp>
        <p:nvSpPr>
          <p:cNvPr id="4" name="Slide Number Placeholder 3"/>
          <p:cNvSpPr>
            <a:spLocks noGrp="1"/>
          </p:cNvSpPr>
          <p:nvPr>
            <p:ph type="sldNum" sz="quarter" idx="5"/>
          </p:nvPr>
        </p:nvSpPr>
        <p:spPr/>
        <p:txBody>
          <a:bodyPr/>
          <a:lstStyle/>
          <a:p>
            <a:pPr>
              <a:defRPr/>
            </a:pPr>
            <a:fld id="{D1A1A3BB-7ABF-48D1-A8F8-5AB73194B089}" type="slidenum">
              <a:rPr lang="en-CA" smtClean="0"/>
              <a:pPr>
                <a:defRPr/>
              </a:pPr>
              <a:t>94</a:t>
            </a:fld>
            <a:endParaRPr lang="en-CA"/>
          </a:p>
        </p:txBody>
      </p:sp>
    </p:spTree>
    <p:extLst>
      <p:ext uri="{BB962C8B-B14F-4D97-AF65-F5344CB8AC3E}">
        <p14:creationId xmlns:p14="http://schemas.microsoft.com/office/powerpoint/2010/main" val="242300023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1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A775739A-D792-4778-869B-AF3B469182A6}" type="slidenum">
              <a:rPr lang="en-CA" smtClean="0"/>
              <a:pPr>
                <a:defRPr/>
              </a:pPr>
              <a:t>96</a:t>
            </a:fld>
            <a:endParaRPr lang="en-CA"/>
          </a:p>
        </p:txBody>
      </p:sp>
    </p:spTree>
    <p:extLst>
      <p:ext uri="{BB962C8B-B14F-4D97-AF65-F5344CB8AC3E}">
        <p14:creationId xmlns:p14="http://schemas.microsoft.com/office/powerpoint/2010/main" val="21209157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47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en-US" dirty="0">
                <a:latin typeface="Arial" charset="0"/>
                <a:cs typeface="Arial" charset="0"/>
              </a:rPr>
              <a:t>	Nor do they necessarily have </a:t>
            </a:r>
            <a:r>
              <a:rPr lang="en-US" altLang="en-US" i="1" dirty="0">
                <a:latin typeface="Arial" charset="0"/>
                <a:cs typeface="Arial" charset="0"/>
              </a:rPr>
              <a:t>nice</a:t>
            </a:r>
            <a:r>
              <a:rPr lang="en-US" altLang="en-US" dirty="0">
                <a:latin typeface="Arial" charset="0"/>
                <a:cs typeface="Arial" charset="0"/>
              </a:rPr>
              <a:t> properties</a:t>
            </a:r>
          </a:p>
          <a:p>
            <a:endParaRPr lang="en-CA" altLang="en-US" dirty="0"/>
          </a:p>
        </p:txBody>
      </p:sp>
      <p:sp>
        <p:nvSpPr>
          <p:cNvPr id="4" name="Slide Number Placeholder 3"/>
          <p:cNvSpPr>
            <a:spLocks noGrp="1"/>
          </p:cNvSpPr>
          <p:nvPr>
            <p:ph type="sldNum" sz="quarter" idx="5"/>
          </p:nvPr>
        </p:nvSpPr>
        <p:spPr/>
        <p:txBody>
          <a:bodyPr/>
          <a:lstStyle/>
          <a:p>
            <a:pPr>
              <a:defRPr/>
            </a:pPr>
            <a:fld id="{9CA42185-1E42-452C-AB81-504D64AACFD6}" type="slidenum">
              <a:rPr lang="en-CA" smtClean="0"/>
              <a:pPr>
                <a:defRPr/>
              </a:pPr>
              <a:t>9</a:t>
            </a:fld>
            <a:endParaRPr lang="en-CA"/>
          </a:p>
        </p:txBody>
      </p:sp>
    </p:spTree>
    <p:extLst>
      <p:ext uri="{BB962C8B-B14F-4D97-AF65-F5344CB8AC3E}">
        <p14:creationId xmlns:p14="http://schemas.microsoft.com/office/powerpoint/2010/main" val="165070653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4D386C96-7730-49F4-B9BD-342C67B89FD9}" type="slidenum">
              <a:rPr lang="en-CA" smtClean="0"/>
              <a:pPr>
                <a:defRPr/>
              </a:pPr>
              <a:t>97</a:t>
            </a:fld>
            <a:endParaRPr lang="en-CA"/>
          </a:p>
        </p:txBody>
      </p:sp>
    </p:spTree>
    <p:extLst>
      <p:ext uri="{BB962C8B-B14F-4D97-AF65-F5344CB8AC3E}">
        <p14:creationId xmlns:p14="http://schemas.microsoft.com/office/powerpoint/2010/main" val="357743458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4D386C96-7730-49F4-B9BD-342C67B89FD9}" type="slidenum">
              <a:rPr lang="en-CA" smtClean="0"/>
              <a:pPr>
                <a:defRPr/>
              </a:pPr>
              <a:t>98</a:t>
            </a:fld>
            <a:endParaRPr lang="en-CA"/>
          </a:p>
        </p:txBody>
      </p:sp>
    </p:spTree>
    <p:extLst>
      <p:ext uri="{BB962C8B-B14F-4D97-AF65-F5344CB8AC3E}">
        <p14:creationId xmlns:p14="http://schemas.microsoft.com/office/powerpoint/2010/main" val="421871726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4D386C96-7730-49F4-B9BD-342C67B89FD9}" type="slidenum">
              <a:rPr lang="en-CA" smtClean="0"/>
              <a:pPr>
                <a:defRPr/>
              </a:pPr>
              <a:t>99</a:t>
            </a:fld>
            <a:endParaRPr lang="en-CA"/>
          </a:p>
        </p:txBody>
      </p:sp>
    </p:spTree>
    <p:extLst>
      <p:ext uri="{BB962C8B-B14F-4D97-AF65-F5344CB8AC3E}">
        <p14:creationId xmlns:p14="http://schemas.microsoft.com/office/powerpoint/2010/main" val="1096024519"/>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4D386C96-7730-49F4-B9BD-342C67B89FD9}" type="slidenum">
              <a:rPr lang="en-CA" smtClean="0"/>
              <a:pPr>
                <a:defRPr/>
              </a:pPr>
              <a:t>100</a:t>
            </a:fld>
            <a:endParaRPr lang="en-CA"/>
          </a:p>
        </p:txBody>
      </p:sp>
    </p:spTree>
    <p:extLst>
      <p:ext uri="{BB962C8B-B14F-4D97-AF65-F5344CB8AC3E}">
        <p14:creationId xmlns:p14="http://schemas.microsoft.com/office/powerpoint/2010/main" val="292005329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4D386C96-7730-49F4-B9BD-342C67B89FD9}" type="slidenum">
              <a:rPr lang="en-CA" smtClean="0"/>
              <a:pPr>
                <a:defRPr/>
              </a:pPr>
              <a:t>101</a:t>
            </a:fld>
            <a:endParaRPr lang="en-CA"/>
          </a:p>
        </p:txBody>
      </p:sp>
    </p:spTree>
    <p:extLst>
      <p:ext uri="{BB962C8B-B14F-4D97-AF65-F5344CB8AC3E}">
        <p14:creationId xmlns:p14="http://schemas.microsoft.com/office/powerpoint/2010/main" val="11465320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4D386C96-7730-49F4-B9BD-342C67B89FD9}" type="slidenum">
              <a:rPr lang="en-CA" smtClean="0"/>
              <a:pPr>
                <a:defRPr/>
              </a:pPr>
              <a:t>102</a:t>
            </a:fld>
            <a:endParaRPr lang="en-CA"/>
          </a:p>
        </p:txBody>
      </p:sp>
    </p:spTree>
    <p:extLst>
      <p:ext uri="{BB962C8B-B14F-4D97-AF65-F5344CB8AC3E}">
        <p14:creationId xmlns:p14="http://schemas.microsoft.com/office/powerpoint/2010/main" val="4267586558"/>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4D386C96-7730-49F4-B9BD-342C67B89FD9}" type="slidenum">
              <a:rPr lang="en-CA" smtClean="0"/>
              <a:pPr>
                <a:defRPr/>
              </a:pPr>
              <a:t>103</a:t>
            </a:fld>
            <a:endParaRPr lang="en-CA"/>
          </a:p>
        </p:txBody>
      </p:sp>
    </p:spTree>
    <p:extLst>
      <p:ext uri="{BB962C8B-B14F-4D97-AF65-F5344CB8AC3E}">
        <p14:creationId xmlns:p14="http://schemas.microsoft.com/office/powerpoint/2010/main" val="1738588194"/>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4D386C96-7730-49F4-B9BD-342C67B89FD9}" type="slidenum">
              <a:rPr lang="en-CA" smtClean="0"/>
              <a:pPr>
                <a:defRPr/>
              </a:pPr>
              <a:t>104</a:t>
            </a:fld>
            <a:endParaRPr lang="en-CA"/>
          </a:p>
        </p:txBody>
      </p:sp>
    </p:spTree>
    <p:extLst>
      <p:ext uri="{BB962C8B-B14F-4D97-AF65-F5344CB8AC3E}">
        <p14:creationId xmlns:p14="http://schemas.microsoft.com/office/powerpoint/2010/main" val="1157452989"/>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4D386C96-7730-49F4-B9BD-342C67B89FD9}" type="slidenum">
              <a:rPr lang="en-CA" smtClean="0"/>
              <a:pPr>
                <a:defRPr/>
              </a:pPr>
              <a:t>105</a:t>
            </a:fld>
            <a:endParaRPr lang="en-CA"/>
          </a:p>
        </p:txBody>
      </p:sp>
    </p:spTree>
    <p:extLst>
      <p:ext uri="{BB962C8B-B14F-4D97-AF65-F5344CB8AC3E}">
        <p14:creationId xmlns:p14="http://schemas.microsoft.com/office/powerpoint/2010/main" val="2193014217"/>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4D386C96-7730-49F4-B9BD-342C67B89FD9}" type="slidenum">
              <a:rPr lang="en-CA" smtClean="0"/>
              <a:pPr>
                <a:defRPr/>
              </a:pPr>
              <a:t>106</a:t>
            </a:fld>
            <a:endParaRPr lang="en-CA"/>
          </a:p>
        </p:txBody>
      </p:sp>
    </p:spTree>
    <p:extLst>
      <p:ext uri="{BB962C8B-B14F-4D97-AF65-F5344CB8AC3E}">
        <p14:creationId xmlns:p14="http://schemas.microsoft.com/office/powerpoint/2010/main" val="9010824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57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05BDEFDF-66A4-4034-A627-5C32E59F543A}" type="slidenum">
              <a:rPr lang="en-CA" smtClean="0"/>
              <a:pPr>
                <a:defRPr/>
              </a:pPr>
              <a:t>10</a:t>
            </a:fld>
            <a:endParaRPr lang="en-CA"/>
          </a:p>
        </p:txBody>
      </p:sp>
    </p:spTree>
    <p:extLst>
      <p:ext uri="{BB962C8B-B14F-4D97-AF65-F5344CB8AC3E}">
        <p14:creationId xmlns:p14="http://schemas.microsoft.com/office/powerpoint/2010/main" val="296739988"/>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4D386C96-7730-49F4-B9BD-342C67B89FD9}" type="slidenum">
              <a:rPr lang="en-CA" smtClean="0"/>
              <a:pPr>
                <a:defRPr/>
              </a:pPr>
              <a:t>107</a:t>
            </a:fld>
            <a:endParaRPr lang="en-CA"/>
          </a:p>
        </p:txBody>
      </p:sp>
    </p:spTree>
    <p:extLst>
      <p:ext uri="{BB962C8B-B14F-4D97-AF65-F5344CB8AC3E}">
        <p14:creationId xmlns:p14="http://schemas.microsoft.com/office/powerpoint/2010/main" val="1054771694"/>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4D386C96-7730-49F4-B9BD-342C67B89FD9}" type="slidenum">
              <a:rPr lang="en-CA" smtClean="0"/>
              <a:pPr>
                <a:defRPr/>
              </a:pPr>
              <a:t>108</a:t>
            </a:fld>
            <a:endParaRPr lang="en-CA"/>
          </a:p>
        </p:txBody>
      </p:sp>
    </p:spTree>
    <p:extLst>
      <p:ext uri="{BB962C8B-B14F-4D97-AF65-F5344CB8AC3E}">
        <p14:creationId xmlns:p14="http://schemas.microsoft.com/office/powerpoint/2010/main" val="3211414963"/>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01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ja-JP" altLang="en-US" b="1"/>
              <a:t>为什么可以写成 </a:t>
            </a:r>
            <a:r>
              <a:rPr lang="en-US" b="1" dirty="0"/>
              <a:t>O(∣</a:t>
            </a:r>
            <a:r>
              <a:rPr lang="en-US" b="1" dirty="0" err="1"/>
              <a:t>E∣ln</a:t>
            </a:r>
            <a:r>
              <a:rPr lang="en-US" b="1" dirty="0"/>
              <a:t>⁡(∣V∣))\</a:t>
            </a:r>
            <a:r>
              <a:rPr lang="en-US" b="1" dirty="0" err="1"/>
              <a:t>mathcal</a:t>
            </a:r>
            <a:r>
              <a:rPr lang="en-US" b="1" dirty="0"/>
              <a:t>{O}(|E| \ln(|V|))O(∣</a:t>
            </a:r>
            <a:r>
              <a:rPr lang="en-US" b="1" dirty="0" err="1"/>
              <a:t>E∣ln</a:t>
            </a:r>
            <a:r>
              <a:rPr lang="en-US" b="1" dirty="0"/>
              <a:t>(∣V∣))？</a:t>
            </a:r>
          </a:p>
          <a:p>
            <a:r>
              <a:rPr lang="ja-JP" altLang="en-US"/>
              <a:t>这是基于稀疏图与稠密图的关系：</a:t>
            </a:r>
          </a:p>
          <a:p>
            <a:pPr>
              <a:buFont typeface="+mj-lt"/>
              <a:buAutoNum type="arabicPeriod"/>
            </a:pPr>
            <a:r>
              <a:rPr lang="ja-JP" altLang="en-US" b="1"/>
              <a:t>边数和顶点数的关系</a:t>
            </a:r>
            <a:r>
              <a:rPr lang="ja-JP" altLang="en-US"/>
              <a:t>：</a:t>
            </a:r>
          </a:p>
          <a:p>
            <a:pPr marL="742950" lvl="1" indent="-285750">
              <a:buFont typeface="+mj-lt"/>
              <a:buAutoNum type="arabicPeriod"/>
            </a:pPr>
            <a:r>
              <a:rPr lang="ja-JP" altLang="en-US"/>
              <a:t>在最稠密图中，边数最多为 ∣</a:t>
            </a:r>
            <a:r>
              <a:rPr lang="en-US" dirty="0"/>
              <a:t>E∣=O(∣V∣2)|E| = \</a:t>
            </a:r>
            <a:r>
              <a:rPr lang="en-US" dirty="0" err="1"/>
              <a:t>mathcal</a:t>
            </a:r>
            <a:r>
              <a:rPr lang="en-US" dirty="0"/>
              <a:t>{O}(|V|^2)∣E∣=O(∣V∣2)。</a:t>
            </a:r>
          </a:p>
          <a:p>
            <a:pPr marL="742950" lvl="1" indent="-285750">
              <a:buFont typeface="+mj-lt"/>
              <a:buAutoNum type="arabicPeriod"/>
            </a:pPr>
            <a:r>
              <a:rPr lang="ja-JP" altLang="en-US"/>
              <a:t>在稀疏图中，∣</a:t>
            </a:r>
            <a:r>
              <a:rPr lang="en-US" dirty="0"/>
              <a:t>E∣|E|∣E∣ </a:t>
            </a:r>
            <a:r>
              <a:rPr lang="ja-JP" altLang="en-US"/>
              <a:t>最小为 ∣</a:t>
            </a:r>
            <a:r>
              <a:rPr lang="en-US" dirty="0"/>
              <a:t>V∣−1|V| - 1∣V∣−1（</a:t>
            </a:r>
            <a:r>
              <a:rPr lang="ja-JP" altLang="en-US"/>
              <a:t>如树结构）。</a:t>
            </a:r>
          </a:p>
          <a:p>
            <a:pPr>
              <a:buFont typeface="+mj-lt"/>
              <a:buAutoNum type="arabicPeriod"/>
            </a:pPr>
            <a:r>
              <a:rPr lang="ja-JP" altLang="en-US" b="1"/>
              <a:t>对 ∣</a:t>
            </a:r>
            <a:r>
              <a:rPr lang="en-US" b="1" dirty="0" err="1"/>
              <a:t>E∣ln</a:t>
            </a:r>
            <a:r>
              <a:rPr lang="en-US" b="1" dirty="0"/>
              <a:t>⁡(∣E∣)|E| \ln(|E|)∣</a:t>
            </a:r>
            <a:r>
              <a:rPr lang="en-US" b="1" dirty="0" err="1"/>
              <a:t>E∣ln</a:t>
            </a:r>
            <a:r>
              <a:rPr lang="en-US" b="1" dirty="0"/>
              <a:t>(∣E∣) </a:t>
            </a:r>
            <a:r>
              <a:rPr lang="ja-JP" altLang="en-US" b="1"/>
              <a:t>的转换</a:t>
            </a:r>
            <a:r>
              <a:rPr lang="ja-JP" altLang="en-US"/>
              <a:t>：</a:t>
            </a:r>
          </a:p>
          <a:p>
            <a:pPr marL="742950" lvl="1" indent="-285750">
              <a:buFont typeface="+mj-lt"/>
              <a:buAutoNum type="arabicPeriod"/>
            </a:pPr>
            <a:r>
              <a:rPr lang="ja-JP" altLang="en-US"/>
              <a:t>∣</a:t>
            </a:r>
            <a:r>
              <a:rPr lang="en-US" dirty="0"/>
              <a:t>E∣≤∣V∣2|E| \</a:t>
            </a:r>
            <a:r>
              <a:rPr lang="en-US" dirty="0" err="1"/>
              <a:t>leq</a:t>
            </a:r>
            <a:r>
              <a:rPr lang="en-US" dirty="0"/>
              <a:t> |V|^2∣E∣≤∣V∣2，</a:t>
            </a:r>
            <a:r>
              <a:rPr lang="ja-JP" altLang="en-US"/>
              <a:t>所以 </a:t>
            </a:r>
            <a:r>
              <a:rPr lang="en-US" dirty="0"/>
              <a:t>ln⁡(∣E∣)≤ln⁡(∣V∣2)=2ln⁡(∣V∣)\ln(|E|) \</a:t>
            </a:r>
            <a:r>
              <a:rPr lang="en-US" dirty="0" err="1"/>
              <a:t>leq</a:t>
            </a:r>
            <a:r>
              <a:rPr lang="en-US" dirty="0"/>
              <a:t> \ln(|V|^2) = 2\ln(|V|)ln(∣E∣)≤ln(∣V∣2)=2ln(∣V∣)。</a:t>
            </a:r>
          </a:p>
          <a:p>
            <a:pPr marL="742950" lvl="1" indent="-285750">
              <a:buFont typeface="+mj-lt"/>
              <a:buAutoNum type="arabicPeriod"/>
            </a:pPr>
            <a:r>
              <a:rPr lang="ja-JP" altLang="en-US"/>
              <a:t>这意味着 </a:t>
            </a:r>
            <a:r>
              <a:rPr lang="en-US" dirty="0"/>
              <a:t>O(∣</a:t>
            </a:r>
            <a:r>
              <a:rPr lang="en-US" dirty="0" err="1"/>
              <a:t>E∣ln</a:t>
            </a:r>
            <a:r>
              <a:rPr lang="en-US" dirty="0"/>
              <a:t>⁡(∣E∣))\</a:t>
            </a:r>
            <a:r>
              <a:rPr lang="en-US" dirty="0" err="1"/>
              <a:t>mathcal</a:t>
            </a:r>
            <a:r>
              <a:rPr lang="en-US" dirty="0"/>
              <a:t>{O}(|E| \ln(|E|))O(∣</a:t>
            </a:r>
            <a:r>
              <a:rPr lang="en-US" dirty="0" err="1"/>
              <a:t>E∣ln</a:t>
            </a:r>
            <a:r>
              <a:rPr lang="en-US" dirty="0"/>
              <a:t>(∣E∣)) </a:t>
            </a:r>
            <a:r>
              <a:rPr lang="ja-JP" altLang="en-US"/>
              <a:t>的上界可以写作 </a:t>
            </a:r>
            <a:r>
              <a:rPr lang="en-US" dirty="0"/>
              <a:t>O(∣</a:t>
            </a:r>
            <a:r>
              <a:rPr lang="en-US" dirty="0" err="1"/>
              <a:t>E∣ln</a:t>
            </a:r>
            <a:r>
              <a:rPr lang="en-US" dirty="0"/>
              <a:t>⁡(∣V∣))\</a:t>
            </a:r>
            <a:r>
              <a:rPr lang="en-US" dirty="0" err="1"/>
              <a:t>mathcal</a:t>
            </a:r>
            <a:r>
              <a:rPr lang="en-US" dirty="0"/>
              <a:t>{O}(|E| \ln(|V|))O(∣</a:t>
            </a:r>
            <a:r>
              <a:rPr lang="en-US" dirty="0" err="1"/>
              <a:t>E∣ln</a:t>
            </a:r>
            <a:r>
              <a:rPr lang="en-US" dirty="0"/>
              <a:t>(∣V∣))。</a:t>
            </a:r>
          </a:p>
          <a:p>
            <a:r>
              <a:rPr lang="ja-JP" altLang="en-US"/>
              <a:t>这种表示方式尤其适用于稀疏图（如 ∣</a:t>
            </a:r>
            <a:r>
              <a:rPr lang="en-US" dirty="0"/>
              <a:t>E∣=O(∣V∣)|E| = \</a:t>
            </a:r>
            <a:r>
              <a:rPr lang="en-US" dirty="0" err="1"/>
              <a:t>mathcal</a:t>
            </a:r>
            <a:r>
              <a:rPr lang="en-US" dirty="0"/>
              <a:t>{O}(|V|)∣E∣=O(∣V∣)），</a:t>
            </a:r>
            <a:r>
              <a:rPr lang="ja-JP" altLang="en-US"/>
              <a:t>因为此时 </a:t>
            </a:r>
            <a:r>
              <a:rPr lang="en-US" dirty="0"/>
              <a:t>ln⁡(∣V∣)\ln(|V|)ln(∣V∣) </a:t>
            </a:r>
            <a:r>
              <a:rPr lang="ja-JP" altLang="en-US"/>
              <a:t>的增长较慢。</a:t>
            </a:r>
          </a:p>
          <a:p>
            <a:endParaRPr lang="en-CA" altLang="en-US" dirty="0"/>
          </a:p>
        </p:txBody>
      </p:sp>
      <p:sp>
        <p:nvSpPr>
          <p:cNvPr id="4" name="Slide Number Placeholder 3"/>
          <p:cNvSpPr>
            <a:spLocks noGrp="1"/>
          </p:cNvSpPr>
          <p:nvPr>
            <p:ph type="sldNum" sz="quarter" idx="5"/>
          </p:nvPr>
        </p:nvSpPr>
        <p:spPr/>
        <p:txBody>
          <a:bodyPr/>
          <a:lstStyle/>
          <a:p>
            <a:pPr>
              <a:defRPr/>
            </a:pPr>
            <a:fld id="{AC63ADA0-ED43-4D0B-9FA2-BEBDEEBD51D8}" type="slidenum">
              <a:rPr lang="en-CA" smtClean="0"/>
              <a:pPr>
                <a:defRPr/>
              </a:pPr>
              <a:t>109</a:t>
            </a:fld>
            <a:endParaRPr lang="en-CA"/>
          </a:p>
        </p:txBody>
      </p:sp>
    </p:spTree>
    <p:extLst>
      <p:ext uri="{BB962C8B-B14F-4D97-AF65-F5344CB8AC3E}">
        <p14:creationId xmlns:p14="http://schemas.microsoft.com/office/powerpoint/2010/main" val="4269321744"/>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Image Placeholder 1"/>
          <p:cNvSpPr>
            <a:spLocks noGrp="1" noRot="1" noChangeAspect="1" noTextEdit="1"/>
          </p:cNvSpPr>
          <p:nvPr>
            <p:ph type="sldImg"/>
          </p:nvPr>
        </p:nvSpPr>
        <p:spPr bwMode="auto">
          <a:noFill/>
          <a:ln>
            <a:solidFill>
              <a:srgbClr val="000000"/>
            </a:solidFill>
            <a:miter lim="800000"/>
            <a:headEnd/>
            <a:tailEnd/>
          </a:ln>
        </p:spPr>
      </p:sp>
      <p:sp>
        <p:nvSpPr>
          <p:cNvPr id="38915"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a:p>
        </p:txBody>
      </p:sp>
      <p:sp>
        <p:nvSpPr>
          <p:cNvPr id="4" name="Slide Number Placeholder 3"/>
          <p:cNvSpPr>
            <a:spLocks noGrp="1"/>
          </p:cNvSpPr>
          <p:nvPr>
            <p:ph type="sldNum" sz="quarter" idx="5"/>
          </p:nvPr>
        </p:nvSpPr>
        <p:spPr/>
        <p:txBody>
          <a:bodyPr/>
          <a:lstStyle/>
          <a:p>
            <a:pPr>
              <a:defRPr/>
            </a:pPr>
            <a:fld id="{C9719500-C45E-434A-BC8A-8FFFDCB8ACC3}" type="slidenum">
              <a:rPr lang="en-CA" smtClean="0"/>
              <a:pPr>
                <a:defRPr/>
              </a:pPr>
              <a:t>110</a:t>
            </a:fld>
            <a:endParaRPr lang="en-CA"/>
          </a:p>
        </p:txBody>
      </p:sp>
    </p:spTree>
    <p:extLst>
      <p:ext uri="{BB962C8B-B14F-4D97-AF65-F5344CB8AC3E}">
        <p14:creationId xmlns:p14="http://schemas.microsoft.com/office/powerpoint/2010/main" val="117388222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normAutofit/>
          </a:bodyPr>
          <a:lstStyle>
            <a:lvl1pPr>
              <a:defRPr sz="4000"/>
            </a:lvl1pPr>
          </a:lstStyle>
          <a:p>
            <a:r>
              <a:rPr lang="en-US" dirty="0"/>
              <a:t>Click to edit Master title style</a:t>
            </a:r>
            <a:endParaRPr lang="en-CA" dirty="0"/>
          </a:p>
        </p:txBody>
      </p:sp>
      <p:pic>
        <p:nvPicPr>
          <p:cNvPr id="5" name="Picture 2" descr="C:\Users\dwharder\Desktop\cc.png"/>
          <p:cNvPicPr>
            <a:picLocks noChangeAspect="1" noChangeArrowheads="1"/>
          </p:cNvPicPr>
          <p:nvPr userDrawn="1"/>
        </p:nvPicPr>
        <p:blipFill>
          <a:blip r:embed="rId2" cstate="print"/>
          <a:srcRect/>
          <a:stretch>
            <a:fillRect/>
          </a:stretch>
        </p:blipFill>
        <p:spPr bwMode="auto">
          <a:xfrm>
            <a:off x="8297863" y="6373813"/>
            <a:ext cx="679450" cy="330200"/>
          </a:xfrm>
          <a:prstGeom prst="rect">
            <a:avLst/>
          </a:prstGeom>
          <a:noFill/>
          <a:ln w="9525">
            <a:noFill/>
            <a:miter lim="800000"/>
            <a:headEnd/>
            <a:tailEnd/>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800"/>
            </a:lvl1pPr>
          </a:lstStyle>
          <a:p>
            <a:r>
              <a:rPr lang="en-US" dirty="0"/>
              <a:t>Click to edit Master title style</a:t>
            </a:r>
            <a:endParaRPr lang="en-CA" dirty="0"/>
          </a:p>
        </p:txBody>
      </p:sp>
      <p:sp>
        <p:nvSpPr>
          <p:cNvPr id="3" name="Content Placeholder 2"/>
          <p:cNvSpPr>
            <a:spLocks noGrp="1"/>
          </p:cNvSpPr>
          <p:nvPr>
            <p:ph idx="1"/>
          </p:nvPr>
        </p:nvSpPr>
        <p:spPr/>
        <p:txBody>
          <a:bodyPr>
            <a:normAutofit/>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CA"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1746" name="Title Placeholder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dirty="0"/>
              <a:t>Click to edit Master title style</a:t>
            </a:r>
            <a:endParaRPr lang="en-CA" dirty="0"/>
          </a:p>
        </p:txBody>
      </p:sp>
      <p:sp>
        <p:nvSpPr>
          <p:cNvPr id="31747"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cs typeface="+mn-cs"/>
              </a:defRPr>
            </a:lvl1pPr>
          </a:lstStyle>
          <a:p>
            <a:pPr>
              <a:defRPr/>
            </a:pPr>
            <a:endParaRPr lang="en-CA"/>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Lst>
  <p:hf sldNum="0" hdr="0" dt="0"/>
  <p:txStyles>
    <p:titleStyle>
      <a:lvl1pPr algn="ctr" rtl="0" eaLnBrk="0" fontAlgn="base" hangingPunct="0">
        <a:spcBef>
          <a:spcPct val="0"/>
        </a:spcBef>
        <a:spcAft>
          <a:spcPct val="0"/>
        </a:spcAft>
        <a:defRPr sz="2800" kern="1200">
          <a:solidFill>
            <a:schemeClr val="tx1"/>
          </a:solidFill>
          <a:latin typeface="Arial" pitchFamily="34" charset="0"/>
          <a:ea typeface="+mj-ea"/>
          <a:cs typeface="Arial" pitchFamily="34" charset="0"/>
        </a:defRPr>
      </a:lvl1pPr>
      <a:lvl2pPr algn="ctr" rtl="0" eaLnBrk="0" fontAlgn="base" hangingPunct="0">
        <a:spcBef>
          <a:spcPct val="0"/>
        </a:spcBef>
        <a:spcAft>
          <a:spcPct val="0"/>
        </a:spcAft>
        <a:defRPr sz="2800">
          <a:solidFill>
            <a:schemeClr val="tx1"/>
          </a:solidFill>
          <a:latin typeface="Arial" charset="0"/>
          <a:cs typeface="Arial" charset="0"/>
        </a:defRPr>
      </a:lvl2pPr>
      <a:lvl3pPr algn="ctr" rtl="0" eaLnBrk="0" fontAlgn="base" hangingPunct="0">
        <a:spcBef>
          <a:spcPct val="0"/>
        </a:spcBef>
        <a:spcAft>
          <a:spcPct val="0"/>
        </a:spcAft>
        <a:defRPr sz="2800">
          <a:solidFill>
            <a:schemeClr val="tx1"/>
          </a:solidFill>
          <a:latin typeface="Arial" charset="0"/>
          <a:cs typeface="Arial" charset="0"/>
        </a:defRPr>
      </a:lvl3pPr>
      <a:lvl4pPr algn="ctr" rtl="0" eaLnBrk="0" fontAlgn="base" hangingPunct="0">
        <a:spcBef>
          <a:spcPct val="0"/>
        </a:spcBef>
        <a:spcAft>
          <a:spcPct val="0"/>
        </a:spcAft>
        <a:defRPr sz="2800">
          <a:solidFill>
            <a:schemeClr val="tx1"/>
          </a:solidFill>
          <a:latin typeface="Arial" charset="0"/>
          <a:cs typeface="Arial" charset="0"/>
        </a:defRPr>
      </a:lvl4pPr>
      <a:lvl5pPr algn="ctr" rtl="0" eaLnBrk="0" fontAlgn="base" hangingPunct="0">
        <a:spcBef>
          <a:spcPct val="0"/>
        </a:spcBef>
        <a:spcAft>
          <a:spcPct val="0"/>
        </a:spcAft>
        <a:defRPr sz="2800">
          <a:solidFill>
            <a:schemeClr val="tx1"/>
          </a:solidFill>
          <a:latin typeface="Arial" charset="0"/>
          <a:cs typeface="Arial"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2000" kern="1200">
          <a:solidFill>
            <a:schemeClr val="tx1"/>
          </a:solidFill>
          <a:latin typeface="Arial" pitchFamily="34" charset="0"/>
          <a:ea typeface="+mn-ea"/>
          <a:cs typeface="Arial" pitchFamily="34" charset="0"/>
        </a:defRPr>
      </a:lvl1pPr>
      <a:lvl2pPr marL="742950" indent="-285750" algn="l" rtl="0" eaLnBrk="0" fontAlgn="base" hangingPunct="0">
        <a:spcBef>
          <a:spcPct val="20000"/>
        </a:spcBef>
        <a:spcAft>
          <a:spcPct val="0"/>
        </a:spcAft>
        <a:buFont typeface="Arial" charset="0"/>
        <a:buChar char="–"/>
        <a:defRPr kern="1200">
          <a:solidFill>
            <a:schemeClr val="tx1"/>
          </a:solidFill>
          <a:latin typeface="Arial" pitchFamily="34" charset="0"/>
          <a:ea typeface="+mn-ea"/>
          <a:cs typeface="Arial" pitchFamily="34" charset="0"/>
        </a:defRPr>
      </a:lvl2pPr>
      <a:lvl3pPr marL="1143000" indent="-228600" algn="l" rtl="0" eaLnBrk="0" fontAlgn="base" hangingPunct="0">
        <a:spcBef>
          <a:spcPct val="20000"/>
        </a:spcBef>
        <a:spcAft>
          <a:spcPct val="0"/>
        </a:spcAft>
        <a:buFont typeface="Arial" charset="0"/>
        <a:buChar char="•"/>
        <a:defRPr sz="1600" kern="1200">
          <a:solidFill>
            <a:schemeClr val="tx1"/>
          </a:solidFill>
          <a:latin typeface="Arial" pitchFamily="34" charset="0"/>
          <a:ea typeface="+mn-ea"/>
          <a:cs typeface="Arial" pitchFamily="34" charset="0"/>
        </a:defRPr>
      </a:lvl3pPr>
      <a:lvl4pPr marL="1600200" indent="-228600" algn="l" rtl="0" eaLnBrk="0" fontAlgn="base" hangingPunct="0">
        <a:spcBef>
          <a:spcPct val="20000"/>
        </a:spcBef>
        <a:spcAft>
          <a:spcPct val="0"/>
        </a:spcAft>
        <a:buFont typeface="Arial" charset="0"/>
        <a:buChar char="–"/>
        <a:defRPr sz="1400" kern="1200">
          <a:solidFill>
            <a:schemeClr val="tx1"/>
          </a:solidFill>
          <a:latin typeface="Arial" pitchFamily="34" charset="0"/>
          <a:ea typeface="+mn-ea"/>
          <a:cs typeface="Arial" pitchFamily="34" charset="0"/>
        </a:defRPr>
      </a:lvl4pPr>
      <a:lvl5pPr marL="2057400" indent="-228600" algn="l" rtl="0" eaLnBrk="0" fontAlgn="base" hangingPunct="0">
        <a:spcBef>
          <a:spcPct val="20000"/>
        </a:spcBef>
        <a:spcAft>
          <a:spcPct val="0"/>
        </a:spcAft>
        <a:buFont typeface="Arial"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1.jpeg"/></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3.wmf"/><Relationship Id="rId5" Type="http://schemas.openxmlformats.org/officeDocument/2006/relationships/oleObject" Target="../embeddings/oleObject2.bin"/><Relationship Id="rId4" Type="http://schemas.openxmlformats.org/officeDocument/2006/relationships/image" Target="../media/image22.w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26.wmf"/><Relationship Id="rId3" Type="http://schemas.openxmlformats.org/officeDocument/2006/relationships/oleObject" Target="../embeddings/oleObject3.bin"/><Relationship Id="rId7" Type="http://schemas.openxmlformats.org/officeDocument/2006/relationships/oleObject" Target="../embeddings/oleObject5.bin"/><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25.wmf"/><Relationship Id="rId5" Type="http://schemas.openxmlformats.org/officeDocument/2006/relationships/oleObject" Target="../embeddings/oleObject4.bin"/><Relationship Id="rId4" Type="http://schemas.openxmlformats.org/officeDocument/2006/relationships/image" Target="../media/image22.wmf"/></Relationships>
</file>

<file path=ppt/slides/_rels/slide31.xml.rels><?xml version="1.0" encoding="UTF-8" standalone="yes"?>
<Relationships xmlns="http://schemas.openxmlformats.org/package/2006/relationships"><Relationship Id="rId8" Type="http://schemas.openxmlformats.org/officeDocument/2006/relationships/image" Target="../media/image23.wmf"/><Relationship Id="rId3" Type="http://schemas.openxmlformats.org/officeDocument/2006/relationships/oleObject" Target="../embeddings/oleObject6.bin"/><Relationship Id="rId7" Type="http://schemas.openxmlformats.org/officeDocument/2006/relationships/oleObject" Target="../embeddings/oleObject8.bin"/><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28.wmf"/><Relationship Id="rId5" Type="http://schemas.openxmlformats.org/officeDocument/2006/relationships/oleObject" Target="../embeddings/oleObject7.bin"/><Relationship Id="rId4" Type="http://schemas.openxmlformats.org/officeDocument/2006/relationships/image" Target="../media/image22.wmf"/></Relationships>
</file>

<file path=ppt/slides/_rels/slide32.xml.rels><?xml version="1.0" encoding="UTF-8" standalone="yes"?>
<Relationships xmlns="http://schemas.openxmlformats.org/package/2006/relationships"><Relationship Id="rId8" Type="http://schemas.openxmlformats.org/officeDocument/2006/relationships/image" Target="../media/image30.wmf"/><Relationship Id="rId3" Type="http://schemas.openxmlformats.org/officeDocument/2006/relationships/oleObject" Target="../embeddings/oleObject9.bin"/><Relationship Id="rId7" Type="http://schemas.openxmlformats.org/officeDocument/2006/relationships/oleObject" Target="../embeddings/oleObject11.bin"/><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29.wmf"/><Relationship Id="rId5" Type="http://schemas.openxmlformats.org/officeDocument/2006/relationships/oleObject" Target="../embeddings/oleObject10.bin"/><Relationship Id="rId4" Type="http://schemas.openxmlformats.org/officeDocument/2006/relationships/image" Target="../media/image22.wmf"/><Relationship Id="rId9" Type="http://schemas.openxmlformats.org/officeDocument/2006/relationships/oleObject" Target="../embeddings/oleObject12.bin"/></Relationships>
</file>

<file path=ppt/slides/_rels/slide33.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2.wmf"/></Relationships>
</file>

<file path=ppt/slides/_rels/slide3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76.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9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77.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a:spLocks noGrp="1" noChangeArrowheads="1"/>
          </p:cNvSpPr>
          <p:nvPr>
            <p:ph type="ctrTitle"/>
          </p:nvPr>
        </p:nvSpPr>
        <p:spPr>
          <a:xfrm>
            <a:off x="685800" y="2286000"/>
            <a:ext cx="7772400" cy="1143000"/>
          </a:xfrm>
        </p:spPr>
        <p:txBody>
          <a:bodyPr anchor="ctr">
            <a:normAutofit fontScale="90000"/>
          </a:bodyPr>
          <a:lstStyle/>
          <a:p>
            <a:pPr fontAlgn="auto">
              <a:spcBef>
                <a:spcPts val="0"/>
              </a:spcBef>
              <a:spcAft>
                <a:spcPts val="0"/>
              </a:spcAft>
              <a:defRPr/>
            </a:pPr>
            <a:r>
              <a:rPr lang="en-US" altLang="zh-CN" sz="4400" dirty="0"/>
              <a:t>CS101</a:t>
            </a:r>
            <a:r>
              <a:rPr lang="zh-CN" altLang="en-US" sz="4400" dirty="0"/>
              <a:t>  </a:t>
            </a:r>
            <a:r>
              <a:rPr lang="en-US" altLang="zh-CN" sz="4400" dirty="0"/>
              <a:t>Algorithms and Data</a:t>
            </a:r>
            <a:r>
              <a:rPr lang="zh-CN" altLang="en-US" sz="4400" dirty="0"/>
              <a:t> </a:t>
            </a:r>
            <a:r>
              <a:rPr lang="en-US" altLang="zh-CN" sz="4400" dirty="0"/>
              <a:t>Structures</a:t>
            </a:r>
          </a:p>
        </p:txBody>
      </p:sp>
      <p:sp>
        <p:nvSpPr>
          <p:cNvPr id="7" name="Subtitle 1"/>
          <p:cNvSpPr txBox="1">
            <a:spLocks/>
          </p:cNvSpPr>
          <p:nvPr/>
        </p:nvSpPr>
        <p:spPr>
          <a:xfrm>
            <a:off x="1143000" y="3602038"/>
            <a:ext cx="6858000" cy="1655762"/>
          </a:xfrm>
          <a:prstGeom prst="rect">
            <a:avLst/>
          </a:prstGeom>
        </p:spPr>
        <p:txBody>
          <a:bodyPr/>
          <a:lstStyle>
            <a:lvl1pPr marL="342900" indent="-342900" algn="l" rtl="0" eaLnBrk="0" fontAlgn="base" hangingPunct="0">
              <a:spcBef>
                <a:spcPct val="20000"/>
              </a:spcBef>
              <a:spcAft>
                <a:spcPct val="0"/>
              </a:spcAft>
              <a:buFont typeface="Arial" charset="0"/>
              <a:buChar char="•"/>
              <a:defRPr sz="2000" kern="1200">
                <a:solidFill>
                  <a:schemeClr val="tx1"/>
                </a:solidFill>
                <a:latin typeface="Arial" pitchFamily="34" charset="0"/>
                <a:ea typeface="+mn-ea"/>
                <a:cs typeface="Arial" pitchFamily="34" charset="0"/>
              </a:defRPr>
            </a:lvl1pPr>
            <a:lvl2pPr marL="742950" indent="-285750" algn="l" rtl="0" eaLnBrk="0" fontAlgn="base" hangingPunct="0">
              <a:spcBef>
                <a:spcPct val="20000"/>
              </a:spcBef>
              <a:spcAft>
                <a:spcPct val="0"/>
              </a:spcAft>
              <a:buFont typeface="Arial" charset="0"/>
              <a:buChar char="–"/>
              <a:defRPr kern="1200">
                <a:solidFill>
                  <a:schemeClr val="tx1"/>
                </a:solidFill>
                <a:latin typeface="Arial" pitchFamily="34" charset="0"/>
                <a:ea typeface="+mn-ea"/>
                <a:cs typeface="Arial" pitchFamily="34" charset="0"/>
              </a:defRPr>
            </a:lvl2pPr>
            <a:lvl3pPr marL="1143000" indent="-228600" algn="l" rtl="0" eaLnBrk="0" fontAlgn="base" hangingPunct="0">
              <a:spcBef>
                <a:spcPct val="20000"/>
              </a:spcBef>
              <a:spcAft>
                <a:spcPct val="0"/>
              </a:spcAft>
              <a:buFont typeface="Arial" charset="0"/>
              <a:buChar char="•"/>
              <a:defRPr sz="1600" kern="1200">
                <a:solidFill>
                  <a:schemeClr val="tx1"/>
                </a:solidFill>
                <a:latin typeface="Arial" pitchFamily="34" charset="0"/>
                <a:ea typeface="+mn-ea"/>
                <a:cs typeface="Arial" pitchFamily="34" charset="0"/>
              </a:defRPr>
            </a:lvl3pPr>
            <a:lvl4pPr marL="1600200" indent="-228600" algn="l" rtl="0" eaLnBrk="0" fontAlgn="base" hangingPunct="0">
              <a:spcBef>
                <a:spcPct val="20000"/>
              </a:spcBef>
              <a:spcAft>
                <a:spcPct val="0"/>
              </a:spcAft>
              <a:buFont typeface="Arial" charset="0"/>
              <a:buChar char="–"/>
              <a:defRPr sz="1400" kern="1200">
                <a:solidFill>
                  <a:schemeClr val="tx1"/>
                </a:solidFill>
                <a:latin typeface="Arial" pitchFamily="34" charset="0"/>
                <a:ea typeface="+mn-ea"/>
                <a:cs typeface="Arial" pitchFamily="34" charset="0"/>
              </a:defRPr>
            </a:lvl4pPr>
            <a:lvl5pPr marL="2057400" indent="-228600" algn="l" rtl="0" eaLnBrk="0" fontAlgn="base" hangingPunct="0">
              <a:spcBef>
                <a:spcPct val="20000"/>
              </a:spcBef>
              <a:spcAft>
                <a:spcPct val="0"/>
              </a:spcAft>
              <a:buFont typeface="Arial"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eaLnBrk="1" hangingPunct="1">
              <a:buFont typeface="Arial" charset="0"/>
              <a:buNone/>
            </a:pPr>
            <a:endParaRPr lang="zh-CN" altLang="en-US" dirty="0">
              <a:solidFill>
                <a:prstClr val="black"/>
              </a:solidFill>
            </a:endParaRPr>
          </a:p>
        </p:txBody>
      </p:sp>
      <p:sp>
        <p:nvSpPr>
          <p:cNvPr id="4" name="Subtitle 1"/>
          <p:cNvSpPr txBox="1">
            <a:spLocks/>
          </p:cNvSpPr>
          <p:nvPr/>
        </p:nvSpPr>
        <p:spPr>
          <a:xfrm>
            <a:off x="1295400" y="3754438"/>
            <a:ext cx="6858000" cy="1655762"/>
          </a:xfrm>
          <a:prstGeom prst="rect">
            <a:avLst/>
          </a:prstGeom>
        </p:spPr>
        <p:txBody>
          <a:bodyPr/>
          <a:lstStyle>
            <a:lvl1pPr marL="342900" indent="-342900" algn="l" rtl="0" eaLnBrk="0" fontAlgn="base" hangingPunct="0">
              <a:spcBef>
                <a:spcPct val="20000"/>
              </a:spcBef>
              <a:spcAft>
                <a:spcPct val="0"/>
              </a:spcAft>
              <a:buFont typeface="Arial" charset="0"/>
              <a:buChar char="•"/>
              <a:defRPr sz="2000" kern="1200">
                <a:solidFill>
                  <a:schemeClr val="tx1"/>
                </a:solidFill>
                <a:latin typeface="Arial" pitchFamily="34" charset="0"/>
                <a:ea typeface="+mn-ea"/>
                <a:cs typeface="Arial" pitchFamily="34" charset="0"/>
              </a:defRPr>
            </a:lvl1pPr>
            <a:lvl2pPr marL="742950" indent="-285750" algn="l" rtl="0" eaLnBrk="0" fontAlgn="base" hangingPunct="0">
              <a:spcBef>
                <a:spcPct val="20000"/>
              </a:spcBef>
              <a:spcAft>
                <a:spcPct val="0"/>
              </a:spcAft>
              <a:buFont typeface="Arial" charset="0"/>
              <a:buChar char="–"/>
              <a:defRPr kern="1200">
                <a:solidFill>
                  <a:schemeClr val="tx1"/>
                </a:solidFill>
                <a:latin typeface="Arial" pitchFamily="34" charset="0"/>
                <a:ea typeface="+mn-ea"/>
                <a:cs typeface="Arial" pitchFamily="34" charset="0"/>
              </a:defRPr>
            </a:lvl2pPr>
            <a:lvl3pPr marL="1143000" indent="-228600" algn="l" rtl="0" eaLnBrk="0" fontAlgn="base" hangingPunct="0">
              <a:spcBef>
                <a:spcPct val="20000"/>
              </a:spcBef>
              <a:spcAft>
                <a:spcPct val="0"/>
              </a:spcAft>
              <a:buFont typeface="Arial" charset="0"/>
              <a:buChar char="•"/>
              <a:defRPr sz="1600" kern="1200">
                <a:solidFill>
                  <a:schemeClr val="tx1"/>
                </a:solidFill>
                <a:latin typeface="Arial" pitchFamily="34" charset="0"/>
                <a:ea typeface="+mn-ea"/>
                <a:cs typeface="Arial" pitchFamily="34" charset="0"/>
              </a:defRPr>
            </a:lvl3pPr>
            <a:lvl4pPr marL="1600200" indent="-228600" algn="l" rtl="0" eaLnBrk="0" fontAlgn="base" hangingPunct="0">
              <a:spcBef>
                <a:spcPct val="20000"/>
              </a:spcBef>
              <a:spcAft>
                <a:spcPct val="0"/>
              </a:spcAft>
              <a:buFont typeface="Arial" charset="0"/>
              <a:buChar char="–"/>
              <a:defRPr sz="1400" kern="1200">
                <a:solidFill>
                  <a:schemeClr val="tx1"/>
                </a:solidFill>
                <a:latin typeface="Arial" pitchFamily="34" charset="0"/>
                <a:ea typeface="+mn-ea"/>
                <a:cs typeface="Arial" pitchFamily="34" charset="0"/>
              </a:defRPr>
            </a:lvl4pPr>
            <a:lvl5pPr marL="2057400" indent="-228600" algn="l" rtl="0" eaLnBrk="0" fontAlgn="base" hangingPunct="0">
              <a:spcBef>
                <a:spcPct val="20000"/>
              </a:spcBef>
              <a:spcAft>
                <a:spcPct val="0"/>
              </a:spcAft>
              <a:buFont typeface="Arial"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eaLnBrk="1" hangingPunct="1">
              <a:buNone/>
            </a:pPr>
            <a:r>
              <a:rPr lang="en-US" altLang="zh-CN" dirty="0"/>
              <a:t>Minimum Spanning Tree</a:t>
            </a:r>
            <a:endParaRPr lang="zh-CN" altLang="en-US" dirty="0">
              <a:solidFill>
                <a:prstClr val="black"/>
              </a:solidFill>
            </a:endParaRPr>
          </a:p>
          <a:p>
            <a:pPr marL="0" indent="0" algn="ctr" eaLnBrk="1" hangingPunct="1">
              <a:buFont typeface="Arial" charset="0"/>
              <a:buNone/>
            </a:pPr>
            <a:r>
              <a:rPr lang="en-US" altLang="zh-CN" dirty="0">
                <a:solidFill>
                  <a:prstClr val="black"/>
                </a:solidFill>
              </a:rPr>
              <a:t>Textbook </a:t>
            </a:r>
            <a:r>
              <a:rPr lang="en-US" altLang="zh-CN" dirty="0" err="1">
                <a:solidFill>
                  <a:prstClr val="black"/>
                </a:solidFill>
              </a:rPr>
              <a:t>Ch</a:t>
            </a:r>
            <a:r>
              <a:rPr lang="en-US" altLang="zh-CN" dirty="0">
                <a:solidFill>
                  <a:prstClr val="black"/>
                </a:solidFill>
              </a:rPr>
              <a:t> 23</a:t>
            </a:r>
          </a:p>
        </p:txBody>
      </p:sp>
    </p:spTree>
    <p:extLst>
      <p:ext uri="{BB962C8B-B14F-4D97-AF65-F5344CB8AC3E}">
        <p14:creationId xmlns:p14="http://schemas.microsoft.com/office/powerpoint/2010/main" val="25537906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r>
              <a:rPr lang="en-US" altLang="en-US" dirty="0">
                <a:latin typeface="Arial" charset="0"/>
                <a:cs typeface="Arial" charset="0"/>
              </a:rPr>
              <a:t>Spanning trees on weighted graphs</a:t>
            </a:r>
          </a:p>
        </p:txBody>
      </p:sp>
      <p:sp>
        <p:nvSpPr>
          <p:cNvPr id="17411"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The weight of a spanning tree is the sum of the weights on all the edges which comprise the spanning tree</a:t>
            </a:r>
          </a:p>
          <a:p>
            <a:pPr lvl="1"/>
            <a:r>
              <a:rPr lang="en-US" altLang="en-US" dirty="0">
                <a:latin typeface="Arial" charset="0"/>
                <a:cs typeface="Arial" charset="0"/>
              </a:rPr>
              <a:t>The weight of this spanning tree is 20</a:t>
            </a:r>
          </a:p>
        </p:txBody>
      </p:sp>
      <p:pic>
        <p:nvPicPr>
          <p:cNvPr id="17412" name="Picture 4" descr="st0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3608" y="3962080"/>
            <a:ext cx="7278761" cy="198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0280409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en-US" dirty="0">
                <a:latin typeface="Arial" charset="0"/>
                <a:cs typeface="Arial" charset="0"/>
              </a:rPr>
              <a:t>Example</a:t>
            </a:r>
          </a:p>
        </p:txBody>
      </p:sp>
      <p:sp>
        <p:nvSpPr>
          <p:cNvPr id="7171" name="Rectangle 3"/>
          <p:cNvSpPr>
            <a:spLocks noGrp="1" noChangeArrowheads="1"/>
          </p:cNvSpPr>
          <p:nvPr>
            <p:ph type="body" idx="1"/>
          </p:nvPr>
        </p:nvSpPr>
        <p:spPr/>
        <p:txBody>
          <a:bodyPr/>
          <a:lstStyle/>
          <a:p>
            <a:pPr>
              <a:buNone/>
            </a:pPr>
            <a:r>
              <a:rPr lang="en-US" altLang="en-US" dirty="0">
                <a:latin typeface="Arial" charset="0"/>
                <a:cs typeface="Arial" charset="0"/>
              </a:rPr>
              <a:t>	The vertices of {E, H} are in different sets</a:t>
            </a:r>
          </a:p>
        </p:txBody>
      </p:sp>
      <p:sp>
        <p:nvSpPr>
          <p:cNvPr id="37" name="TextBox 36"/>
          <p:cNvSpPr txBox="1"/>
          <p:nvPr/>
        </p:nvSpPr>
        <p:spPr>
          <a:xfrm>
            <a:off x="7375931" y="671691"/>
            <a:ext cx="813043" cy="6186309"/>
          </a:xfrm>
          <a:prstGeom prst="rect">
            <a:avLst/>
          </a:prstGeom>
          <a:noFill/>
        </p:spPr>
        <p:txBody>
          <a:bodyPr wrap="none" rtlCol="0">
            <a:spAutoFit/>
          </a:bodyPr>
          <a:lstStyle/>
          <a:p>
            <a:pPr algn="ctr"/>
            <a:r>
              <a:rPr lang="en-CA" dirty="0">
                <a:solidFill>
                  <a:srgbClr val="FF0000"/>
                </a:solidFill>
              </a:rPr>
              <a:t>{C, E}</a:t>
            </a:r>
          </a:p>
          <a:p>
            <a:pPr algn="ctr"/>
            <a:r>
              <a:rPr lang="en-CA" dirty="0">
                <a:solidFill>
                  <a:srgbClr val="FF0000"/>
                </a:solidFill>
              </a:rPr>
              <a:t>{H, I}</a:t>
            </a:r>
          </a:p>
          <a:p>
            <a:pPr algn="ctr"/>
            <a:r>
              <a:rPr lang="en-CA" dirty="0">
                <a:solidFill>
                  <a:srgbClr val="FF0000"/>
                </a:solidFill>
              </a:rPr>
              <a:t>{G, I}</a:t>
            </a:r>
          </a:p>
          <a:p>
            <a:pPr algn="ctr"/>
            <a:r>
              <a:rPr lang="en-CA" dirty="0">
                <a:solidFill>
                  <a:srgbClr val="FF0000"/>
                </a:solidFill>
              </a:rPr>
              <a:t>{F, G}</a:t>
            </a:r>
          </a:p>
          <a:p>
            <a:pPr algn="ctr"/>
            <a:r>
              <a:rPr lang="en-CA" dirty="0">
                <a:solidFill>
                  <a:srgbClr val="FF0000"/>
                </a:solidFill>
              </a:rPr>
              <a:t>{B, E}</a:t>
            </a:r>
          </a:p>
          <a:p>
            <a:pPr algn="ctr"/>
            <a:r>
              <a:rPr lang="en-CA" dirty="0">
                <a:solidFill>
                  <a:srgbClr val="FF0000"/>
                </a:solidFill>
              </a:rPr>
              <a:t>{E, H}</a:t>
            </a:r>
          </a:p>
          <a:p>
            <a:pPr algn="ctr"/>
            <a:r>
              <a:rPr lang="en-CA" dirty="0"/>
              <a:t>{B, C}</a:t>
            </a:r>
          </a:p>
          <a:p>
            <a:pPr algn="ctr"/>
            <a:r>
              <a:rPr lang="en-CA" dirty="0"/>
              <a:t>{H, K}</a:t>
            </a:r>
          </a:p>
          <a:p>
            <a:pPr algn="ctr"/>
            <a:r>
              <a:rPr lang="en-CA" dirty="0"/>
              <a:t>{H, L}</a:t>
            </a:r>
          </a:p>
          <a:p>
            <a:pPr algn="ctr"/>
            <a:r>
              <a:rPr lang="en-CA" dirty="0"/>
              <a:t>{D, E}</a:t>
            </a:r>
          </a:p>
          <a:p>
            <a:pPr algn="ctr"/>
            <a:r>
              <a:rPr lang="en-CA" dirty="0"/>
              <a:t>{G, H}</a:t>
            </a:r>
          </a:p>
          <a:p>
            <a:pPr algn="ctr"/>
            <a:r>
              <a:rPr lang="en-CA" dirty="0"/>
              <a:t>{I, K}</a:t>
            </a:r>
          </a:p>
          <a:p>
            <a:pPr algn="ctr"/>
            <a:r>
              <a:rPr lang="en-CA" dirty="0"/>
              <a:t>{B, D}</a:t>
            </a:r>
          </a:p>
          <a:p>
            <a:pPr algn="ctr"/>
            <a:r>
              <a:rPr lang="en-CA" dirty="0"/>
              <a:t>{D, F}</a:t>
            </a:r>
          </a:p>
          <a:p>
            <a:pPr algn="ctr"/>
            <a:r>
              <a:rPr lang="en-CA" dirty="0"/>
              <a:t>{E, G}</a:t>
            </a:r>
          </a:p>
          <a:p>
            <a:pPr algn="ctr"/>
            <a:r>
              <a:rPr lang="en-CA" dirty="0"/>
              <a:t>{K, L}</a:t>
            </a:r>
          </a:p>
          <a:p>
            <a:pPr algn="ctr"/>
            <a:r>
              <a:rPr lang="en-CA" dirty="0"/>
              <a:t>{J, K}</a:t>
            </a:r>
          </a:p>
          <a:p>
            <a:pPr algn="ctr"/>
            <a:r>
              <a:rPr lang="en-CA" dirty="0"/>
              <a:t>{J, I}</a:t>
            </a:r>
          </a:p>
          <a:p>
            <a:pPr algn="ctr"/>
            <a:r>
              <a:rPr lang="en-CA" dirty="0"/>
              <a:t>{J, G}</a:t>
            </a:r>
          </a:p>
          <a:p>
            <a:pPr algn="ctr"/>
            <a:r>
              <a:rPr lang="en-CA" dirty="0"/>
              <a:t>{A, B}</a:t>
            </a:r>
          </a:p>
          <a:p>
            <a:pPr algn="ctr"/>
            <a:r>
              <a:rPr lang="en-CA" dirty="0"/>
              <a:t>{A, D}</a:t>
            </a:r>
          </a:p>
          <a:p>
            <a:pPr algn="ctr"/>
            <a:r>
              <a:rPr lang="en-CA" dirty="0"/>
              <a:t>{E, F}</a:t>
            </a:r>
          </a:p>
        </p:txBody>
      </p:sp>
      <p:pic>
        <p:nvPicPr>
          <p:cNvPr id="5" name="Picture 29" descr="C:\Users\dwharder\Desktop\a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712" y="2348880"/>
            <a:ext cx="4322439" cy="4035902"/>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p:cNvCxnSpPr/>
          <p:nvPr/>
        </p:nvCxnSpPr>
        <p:spPr>
          <a:xfrm>
            <a:off x="7055578" y="2247722"/>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605878" y="2132856"/>
            <a:ext cx="4467953" cy="369332"/>
          </a:xfrm>
          <a:prstGeom prst="rect">
            <a:avLst/>
          </a:prstGeom>
          <a:noFill/>
        </p:spPr>
        <p:txBody>
          <a:bodyPr wrap="none" rtlCol="0">
            <a:spAutoFit/>
          </a:bodyPr>
          <a:lstStyle/>
          <a:p>
            <a:pPr algn="ctr"/>
            <a:r>
              <a:rPr lang="en-CA" dirty="0"/>
              <a:t>{A}, {B, C, </a:t>
            </a:r>
            <a:r>
              <a:rPr lang="en-CA" dirty="0">
                <a:solidFill>
                  <a:srgbClr val="FF0000"/>
                </a:solidFill>
              </a:rPr>
              <a:t>E</a:t>
            </a:r>
            <a:r>
              <a:rPr lang="en-CA" dirty="0"/>
              <a:t>}, {D}, {F, G, </a:t>
            </a:r>
            <a:r>
              <a:rPr lang="en-CA" dirty="0">
                <a:solidFill>
                  <a:srgbClr val="FF0000"/>
                </a:solidFill>
              </a:rPr>
              <a:t>H</a:t>
            </a:r>
            <a:r>
              <a:rPr lang="en-CA" dirty="0"/>
              <a:t>, I}, {J}, {K}, {L}</a:t>
            </a:r>
          </a:p>
        </p:txBody>
      </p:sp>
    </p:spTree>
    <p:extLst>
      <p:ext uri="{BB962C8B-B14F-4D97-AF65-F5344CB8AC3E}">
        <p14:creationId xmlns:p14="http://schemas.microsoft.com/office/powerpoint/2010/main" val="352225973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en-US" dirty="0">
                <a:latin typeface="Arial" charset="0"/>
                <a:cs typeface="Arial" charset="0"/>
              </a:rPr>
              <a:t>Example</a:t>
            </a:r>
          </a:p>
        </p:txBody>
      </p:sp>
      <p:sp>
        <p:nvSpPr>
          <p:cNvPr id="7171" name="Rectangle 3"/>
          <p:cNvSpPr>
            <a:spLocks noGrp="1" noChangeArrowheads="1"/>
          </p:cNvSpPr>
          <p:nvPr>
            <p:ph type="body" idx="1"/>
          </p:nvPr>
        </p:nvSpPr>
        <p:spPr/>
        <p:txBody>
          <a:bodyPr/>
          <a:lstStyle/>
          <a:p>
            <a:pPr>
              <a:buNone/>
            </a:pPr>
            <a:r>
              <a:rPr lang="en-US" altLang="en-US" dirty="0">
                <a:latin typeface="Arial" charset="0"/>
                <a:cs typeface="Arial" charset="0"/>
              </a:rPr>
              <a:t>	Adding edge {E, H} creates a larger union</a:t>
            </a:r>
          </a:p>
        </p:txBody>
      </p:sp>
      <p:sp>
        <p:nvSpPr>
          <p:cNvPr id="37" name="TextBox 36"/>
          <p:cNvSpPr txBox="1"/>
          <p:nvPr/>
        </p:nvSpPr>
        <p:spPr>
          <a:xfrm>
            <a:off x="7375931" y="671691"/>
            <a:ext cx="813043" cy="6186309"/>
          </a:xfrm>
          <a:prstGeom prst="rect">
            <a:avLst/>
          </a:prstGeom>
          <a:noFill/>
        </p:spPr>
        <p:txBody>
          <a:bodyPr wrap="none" rtlCol="0">
            <a:spAutoFit/>
          </a:bodyPr>
          <a:lstStyle/>
          <a:p>
            <a:pPr algn="ctr"/>
            <a:r>
              <a:rPr lang="en-CA" dirty="0">
                <a:solidFill>
                  <a:srgbClr val="FF0000"/>
                </a:solidFill>
              </a:rPr>
              <a:t>{C, E}</a:t>
            </a:r>
          </a:p>
          <a:p>
            <a:pPr algn="ctr"/>
            <a:r>
              <a:rPr lang="en-CA" dirty="0">
                <a:solidFill>
                  <a:srgbClr val="FF0000"/>
                </a:solidFill>
              </a:rPr>
              <a:t>{H, I}</a:t>
            </a:r>
          </a:p>
          <a:p>
            <a:pPr algn="ctr"/>
            <a:r>
              <a:rPr lang="en-CA" dirty="0">
                <a:solidFill>
                  <a:srgbClr val="FF0000"/>
                </a:solidFill>
              </a:rPr>
              <a:t>{G, I}</a:t>
            </a:r>
          </a:p>
          <a:p>
            <a:pPr algn="ctr"/>
            <a:r>
              <a:rPr lang="en-CA" dirty="0">
                <a:solidFill>
                  <a:srgbClr val="FF0000"/>
                </a:solidFill>
              </a:rPr>
              <a:t>{F, G}</a:t>
            </a:r>
          </a:p>
          <a:p>
            <a:pPr algn="ctr"/>
            <a:r>
              <a:rPr lang="en-CA" dirty="0">
                <a:solidFill>
                  <a:srgbClr val="FF0000"/>
                </a:solidFill>
              </a:rPr>
              <a:t>{B, E}</a:t>
            </a:r>
          </a:p>
          <a:p>
            <a:pPr algn="ctr"/>
            <a:r>
              <a:rPr lang="en-CA" dirty="0">
                <a:solidFill>
                  <a:srgbClr val="FF0000"/>
                </a:solidFill>
              </a:rPr>
              <a:t>{E, H}</a:t>
            </a:r>
          </a:p>
          <a:p>
            <a:pPr algn="ctr"/>
            <a:r>
              <a:rPr lang="en-CA" dirty="0"/>
              <a:t>{B, C}</a:t>
            </a:r>
          </a:p>
          <a:p>
            <a:pPr algn="ctr"/>
            <a:r>
              <a:rPr lang="en-CA" dirty="0"/>
              <a:t>{H, K}</a:t>
            </a:r>
          </a:p>
          <a:p>
            <a:pPr algn="ctr"/>
            <a:r>
              <a:rPr lang="en-CA" dirty="0"/>
              <a:t>{H, L}</a:t>
            </a:r>
          </a:p>
          <a:p>
            <a:pPr algn="ctr"/>
            <a:r>
              <a:rPr lang="en-CA" dirty="0"/>
              <a:t>{D, E}</a:t>
            </a:r>
          </a:p>
          <a:p>
            <a:pPr algn="ctr"/>
            <a:r>
              <a:rPr lang="en-CA" dirty="0"/>
              <a:t>{G, H}</a:t>
            </a:r>
          </a:p>
          <a:p>
            <a:pPr algn="ctr"/>
            <a:r>
              <a:rPr lang="en-CA" dirty="0"/>
              <a:t>{I, K}</a:t>
            </a:r>
          </a:p>
          <a:p>
            <a:pPr algn="ctr"/>
            <a:r>
              <a:rPr lang="en-CA" dirty="0"/>
              <a:t>{B, D}</a:t>
            </a:r>
          </a:p>
          <a:p>
            <a:pPr algn="ctr"/>
            <a:r>
              <a:rPr lang="en-CA" dirty="0"/>
              <a:t>{D, F}</a:t>
            </a:r>
          </a:p>
          <a:p>
            <a:pPr algn="ctr"/>
            <a:r>
              <a:rPr lang="en-CA" dirty="0"/>
              <a:t>{E, G}</a:t>
            </a:r>
          </a:p>
          <a:p>
            <a:pPr algn="ctr"/>
            <a:r>
              <a:rPr lang="en-CA" dirty="0"/>
              <a:t>{K, L}</a:t>
            </a:r>
          </a:p>
          <a:p>
            <a:pPr algn="ctr"/>
            <a:r>
              <a:rPr lang="en-CA" dirty="0"/>
              <a:t>{J, K}</a:t>
            </a:r>
          </a:p>
          <a:p>
            <a:pPr algn="ctr"/>
            <a:r>
              <a:rPr lang="en-CA" dirty="0"/>
              <a:t>{J, I}</a:t>
            </a:r>
          </a:p>
          <a:p>
            <a:pPr algn="ctr"/>
            <a:r>
              <a:rPr lang="en-CA" dirty="0"/>
              <a:t>{J, G}</a:t>
            </a:r>
          </a:p>
          <a:p>
            <a:pPr algn="ctr"/>
            <a:r>
              <a:rPr lang="en-CA" dirty="0"/>
              <a:t>{A, B}</a:t>
            </a:r>
          </a:p>
          <a:p>
            <a:pPr algn="ctr"/>
            <a:r>
              <a:rPr lang="en-CA" dirty="0"/>
              <a:t>{A, D}</a:t>
            </a:r>
          </a:p>
          <a:p>
            <a:pPr algn="ctr"/>
            <a:r>
              <a:rPr lang="en-CA" dirty="0"/>
              <a:t>{E, F}</a:t>
            </a:r>
          </a:p>
        </p:txBody>
      </p:sp>
      <p:pic>
        <p:nvPicPr>
          <p:cNvPr id="5" name="Picture 29" descr="C:\Users\dwharder\Desktop\a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712" y="2348880"/>
            <a:ext cx="4322439" cy="4035902"/>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p:cNvCxnSpPr/>
          <p:nvPr/>
        </p:nvCxnSpPr>
        <p:spPr>
          <a:xfrm>
            <a:off x="7055578" y="2247722"/>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21294" y="2132856"/>
            <a:ext cx="4237122" cy="369332"/>
          </a:xfrm>
          <a:prstGeom prst="rect">
            <a:avLst/>
          </a:prstGeom>
          <a:noFill/>
        </p:spPr>
        <p:txBody>
          <a:bodyPr wrap="none" rtlCol="0">
            <a:spAutoFit/>
          </a:bodyPr>
          <a:lstStyle/>
          <a:p>
            <a:pPr algn="ctr"/>
            <a:r>
              <a:rPr lang="en-CA" dirty="0"/>
              <a:t>{A}, {B, C, E, F, G, H, I}, {D}, {J}, {K}, {L}</a:t>
            </a:r>
          </a:p>
        </p:txBody>
      </p:sp>
    </p:spTree>
    <p:extLst>
      <p:ext uri="{BB962C8B-B14F-4D97-AF65-F5344CB8AC3E}">
        <p14:creationId xmlns:p14="http://schemas.microsoft.com/office/powerpoint/2010/main" val="380497460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en-US" dirty="0">
                <a:latin typeface="Arial" charset="0"/>
                <a:cs typeface="Arial" charset="0"/>
              </a:rPr>
              <a:t>Example</a:t>
            </a:r>
          </a:p>
        </p:txBody>
      </p:sp>
      <p:sp>
        <p:nvSpPr>
          <p:cNvPr id="7171"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We try adding {B, C}, but it creates a cycle</a:t>
            </a:r>
          </a:p>
        </p:txBody>
      </p:sp>
      <p:sp>
        <p:nvSpPr>
          <p:cNvPr id="37" name="TextBox 36"/>
          <p:cNvSpPr txBox="1"/>
          <p:nvPr/>
        </p:nvSpPr>
        <p:spPr>
          <a:xfrm>
            <a:off x="7375931" y="671691"/>
            <a:ext cx="813043" cy="6186309"/>
          </a:xfrm>
          <a:prstGeom prst="rect">
            <a:avLst/>
          </a:prstGeom>
          <a:noFill/>
        </p:spPr>
        <p:txBody>
          <a:bodyPr wrap="none" rtlCol="0">
            <a:spAutoFit/>
          </a:bodyPr>
          <a:lstStyle/>
          <a:p>
            <a:pPr algn="ctr"/>
            <a:r>
              <a:rPr lang="en-CA" dirty="0">
                <a:solidFill>
                  <a:srgbClr val="FF0000"/>
                </a:solidFill>
              </a:rPr>
              <a:t>{C, E}</a:t>
            </a:r>
          </a:p>
          <a:p>
            <a:pPr algn="ctr"/>
            <a:r>
              <a:rPr lang="en-CA" dirty="0">
                <a:solidFill>
                  <a:srgbClr val="FF0000"/>
                </a:solidFill>
              </a:rPr>
              <a:t>{H, I}</a:t>
            </a:r>
          </a:p>
          <a:p>
            <a:pPr algn="ctr"/>
            <a:r>
              <a:rPr lang="en-CA" dirty="0">
                <a:solidFill>
                  <a:srgbClr val="FF0000"/>
                </a:solidFill>
              </a:rPr>
              <a:t>{G, I}</a:t>
            </a:r>
          </a:p>
          <a:p>
            <a:pPr algn="ctr"/>
            <a:r>
              <a:rPr lang="en-CA" dirty="0">
                <a:solidFill>
                  <a:srgbClr val="FF0000"/>
                </a:solidFill>
              </a:rPr>
              <a:t>{F, G}</a:t>
            </a:r>
          </a:p>
          <a:p>
            <a:pPr algn="ctr"/>
            <a:r>
              <a:rPr lang="en-CA" dirty="0">
                <a:solidFill>
                  <a:srgbClr val="FF0000"/>
                </a:solidFill>
              </a:rPr>
              <a:t>{B, E}</a:t>
            </a:r>
          </a:p>
          <a:p>
            <a:pPr algn="ctr"/>
            <a:r>
              <a:rPr lang="en-CA" dirty="0">
                <a:solidFill>
                  <a:srgbClr val="FF0000"/>
                </a:solidFill>
              </a:rPr>
              <a:t>{E, H}</a:t>
            </a:r>
          </a:p>
          <a:p>
            <a:pPr algn="ctr"/>
            <a:r>
              <a:rPr lang="en-CA" dirty="0"/>
              <a:t>{B, C}</a:t>
            </a:r>
          </a:p>
          <a:p>
            <a:pPr algn="ctr"/>
            <a:r>
              <a:rPr lang="en-CA" dirty="0"/>
              <a:t>{H, K}</a:t>
            </a:r>
          </a:p>
          <a:p>
            <a:pPr algn="ctr"/>
            <a:r>
              <a:rPr lang="en-CA" dirty="0"/>
              <a:t>{H, L}</a:t>
            </a:r>
          </a:p>
          <a:p>
            <a:pPr algn="ctr"/>
            <a:r>
              <a:rPr lang="en-CA" dirty="0"/>
              <a:t>{D, E}</a:t>
            </a:r>
          </a:p>
          <a:p>
            <a:pPr algn="ctr"/>
            <a:r>
              <a:rPr lang="en-CA" dirty="0"/>
              <a:t>{G, H}</a:t>
            </a:r>
          </a:p>
          <a:p>
            <a:pPr algn="ctr"/>
            <a:r>
              <a:rPr lang="en-CA" dirty="0"/>
              <a:t>{I, K}</a:t>
            </a:r>
          </a:p>
          <a:p>
            <a:pPr algn="ctr"/>
            <a:r>
              <a:rPr lang="en-CA" dirty="0"/>
              <a:t>{B, D}</a:t>
            </a:r>
          </a:p>
          <a:p>
            <a:pPr algn="ctr"/>
            <a:r>
              <a:rPr lang="en-CA" dirty="0"/>
              <a:t>{D, F}</a:t>
            </a:r>
          </a:p>
          <a:p>
            <a:pPr algn="ctr"/>
            <a:r>
              <a:rPr lang="en-CA" dirty="0"/>
              <a:t>{E, G}</a:t>
            </a:r>
          </a:p>
          <a:p>
            <a:pPr algn="ctr"/>
            <a:r>
              <a:rPr lang="en-CA" dirty="0"/>
              <a:t>{K, L}</a:t>
            </a:r>
          </a:p>
          <a:p>
            <a:pPr algn="ctr"/>
            <a:r>
              <a:rPr lang="en-CA" dirty="0"/>
              <a:t>{J, K}</a:t>
            </a:r>
          </a:p>
          <a:p>
            <a:pPr algn="ctr"/>
            <a:r>
              <a:rPr lang="en-CA" dirty="0"/>
              <a:t>{J, I}</a:t>
            </a:r>
          </a:p>
          <a:p>
            <a:pPr algn="ctr"/>
            <a:r>
              <a:rPr lang="en-CA" dirty="0"/>
              <a:t>{J, G}</a:t>
            </a:r>
          </a:p>
          <a:p>
            <a:pPr algn="ctr"/>
            <a:r>
              <a:rPr lang="en-CA" dirty="0"/>
              <a:t>{A, B}</a:t>
            </a:r>
          </a:p>
          <a:p>
            <a:pPr algn="ctr"/>
            <a:r>
              <a:rPr lang="en-CA" dirty="0"/>
              <a:t>{A, D}</a:t>
            </a:r>
          </a:p>
          <a:p>
            <a:pPr algn="ctr"/>
            <a:r>
              <a:rPr lang="en-CA" dirty="0"/>
              <a:t>{E, F}</a:t>
            </a:r>
          </a:p>
        </p:txBody>
      </p:sp>
      <p:pic>
        <p:nvPicPr>
          <p:cNvPr id="5" name="Picture 28" descr="C:\Users\dwharder\Desktop\a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712" y="2348880"/>
            <a:ext cx="4322439" cy="4035902"/>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p:cNvCxnSpPr/>
          <p:nvPr/>
        </p:nvCxnSpPr>
        <p:spPr>
          <a:xfrm>
            <a:off x="7055578" y="2524427"/>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721294" y="2132856"/>
            <a:ext cx="4237122" cy="369332"/>
          </a:xfrm>
          <a:prstGeom prst="rect">
            <a:avLst/>
          </a:prstGeom>
          <a:noFill/>
        </p:spPr>
        <p:txBody>
          <a:bodyPr wrap="none" rtlCol="0">
            <a:spAutoFit/>
          </a:bodyPr>
          <a:lstStyle/>
          <a:p>
            <a:pPr algn="ctr"/>
            <a:r>
              <a:rPr lang="en-CA" dirty="0"/>
              <a:t>{A}, {</a:t>
            </a:r>
            <a:r>
              <a:rPr lang="en-CA" dirty="0">
                <a:solidFill>
                  <a:srgbClr val="FF0000"/>
                </a:solidFill>
              </a:rPr>
              <a:t>B</a:t>
            </a:r>
            <a:r>
              <a:rPr lang="en-CA" dirty="0"/>
              <a:t>, </a:t>
            </a:r>
            <a:r>
              <a:rPr lang="en-CA" dirty="0">
                <a:solidFill>
                  <a:srgbClr val="FF0000"/>
                </a:solidFill>
              </a:rPr>
              <a:t>C</a:t>
            </a:r>
            <a:r>
              <a:rPr lang="en-CA" dirty="0"/>
              <a:t>, E, F, G, H, I}, {D}, {J}, {K}, {L}</a:t>
            </a:r>
          </a:p>
        </p:txBody>
      </p:sp>
    </p:spTree>
    <p:extLst>
      <p:ext uri="{BB962C8B-B14F-4D97-AF65-F5344CB8AC3E}">
        <p14:creationId xmlns:p14="http://schemas.microsoft.com/office/powerpoint/2010/main" val="384049009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en-US" dirty="0">
                <a:latin typeface="Arial" charset="0"/>
                <a:cs typeface="Arial" charset="0"/>
              </a:rPr>
              <a:t>Example</a:t>
            </a:r>
          </a:p>
        </p:txBody>
      </p:sp>
      <p:sp>
        <p:nvSpPr>
          <p:cNvPr id="7171"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We add edge {H, K}, {H, L} and {D, E}</a:t>
            </a:r>
          </a:p>
        </p:txBody>
      </p:sp>
      <p:pic>
        <p:nvPicPr>
          <p:cNvPr id="5" name="Picture 25" descr="C:\Users\dwharder\Desktop\a1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712" y="2348880"/>
            <a:ext cx="4322439" cy="403590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7375931" y="671691"/>
            <a:ext cx="813043" cy="6186309"/>
          </a:xfrm>
          <a:prstGeom prst="rect">
            <a:avLst/>
          </a:prstGeom>
          <a:noFill/>
        </p:spPr>
        <p:txBody>
          <a:bodyPr wrap="none" rtlCol="0">
            <a:spAutoFit/>
          </a:bodyPr>
          <a:lstStyle/>
          <a:p>
            <a:pPr algn="ctr"/>
            <a:r>
              <a:rPr lang="en-CA" dirty="0">
                <a:solidFill>
                  <a:srgbClr val="FF0000"/>
                </a:solidFill>
              </a:rPr>
              <a:t>{C, E}</a:t>
            </a:r>
          </a:p>
          <a:p>
            <a:pPr algn="ctr"/>
            <a:r>
              <a:rPr lang="en-CA" dirty="0">
                <a:solidFill>
                  <a:srgbClr val="FF0000"/>
                </a:solidFill>
              </a:rPr>
              <a:t>{H, I}</a:t>
            </a:r>
          </a:p>
          <a:p>
            <a:pPr algn="ctr"/>
            <a:r>
              <a:rPr lang="en-CA" dirty="0">
                <a:solidFill>
                  <a:srgbClr val="FF0000"/>
                </a:solidFill>
              </a:rPr>
              <a:t>{G, I}</a:t>
            </a:r>
          </a:p>
          <a:p>
            <a:pPr algn="ctr"/>
            <a:r>
              <a:rPr lang="en-CA" dirty="0">
                <a:solidFill>
                  <a:srgbClr val="FF0000"/>
                </a:solidFill>
              </a:rPr>
              <a:t>{F, G}</a:t>
            </a:r>
          </a:p>
          <a:p>
            <a:pPr algn="ctr"/>
            <a:r>
              <a:rPr lang="en-CA" dirty="0">
                <a:solidFill>
                  <a:srgbClr val="FF0000"/>
                </a:solidFill>
              </a:rPr>
              <a:t>{B, E}</a:t>
            </a:r>
          </a:p>
          <a:p>
            <a:pPr algn="ctr"/>
            <a:r>
              <a:rPr lang="en-CA" dirty="0">
                <a:solidFill>
                  <a:srgbClr val="FF0000"/>
                </a:solidFill>
              </a:rPr>
              <a:t>{E, H}</a:t>
            </a:r>
          </a:p>
          <a:p>
            <a:pPr algn="ctr"/>
            <a:r>
              <a:rPr lang="en-CA" dirty="0">
                <a:solidFill>
                  <a:schemeClr val="bg1">
                    <a:lumMod val="85000"/>
                  </a:schemeClr>
                </a:solidFill>
              </a:rPr>
              <a:t>{B, C}</a:t>
            </a:r>
          </a:p>
          <a:p>
            <a:pPr algn="ctr"/>
            <a:r>
              <a:rPr lang="en-CA" dirty="0">
                <a:solidFill>
                  <a:srgbClr val="FF0000"/>
                </a:solidFill>
              </a:rPr>
              <a:t>{H, K}</a:t>
            </a:r>
          </a:p>
          <a:p>
            <a:pPr algn="ctr"/>
            <a:r>
              <a:rPr lang="en-CA" dirty="0">
                <a:solidFill>
                  <a:srgbClr val="FF0000"/>
                </a:solidFill>
              </a:rPr>
              <a:t>{H, L}</a:t>
            </a:r>
          </a:p>
          <a:p>
            <a:pPr algn="ctr"/>
            <a:r>
              <a:rPr lang="en-CA" dirty="0">
                <a:solidFill>
                  <a:srgbClr val="FF0000"/>
                </a:solidFill>
              </a:rPr>
              <a:t>{D, E}</a:t>
            </a:r>
          </a:p>
          <a:p>
            <a:pPr algn="ctr"/>
            <a:r>
              <a:rPr lang="en-CA" dirty="0"/>
              <a:t>{G, H}</a:t>
            </a:r>
          </a:p>
          <a:p>
            <a:pPr algn="ctr"/>
            <a:r>
              <a:rPr lang="en-CA" dirty="0"/>
              <a:t>{I, K}</a:t>
            </a:r>
          </a:p>
          <a:p>
            <a:pPr algn="ctr"/>
            <a:r>
              <a:rPr lang="en-CA" dirty="0"/>
              <a:t>{B, D}</a:t>
            </a:r>
          </a:p>
          <a:p>
            <a:pPr algn="ctr"/>
            <a:r>
              <a:rPr lang="en-CA" dirty="0"/>
              <a:t>{D, F}</a:t>
            </a:r>
          </a:p>
          <a:p>
            <a:pPr algn="ctr"/>
            <a:r>
              <a:rPr lang="en-CA" dirty="0"/>
              <a:t>{E, G}</a:t>
            </a:r>
          </a:p>
          <a:p>
            <a:pPr algn="ctr"/>
            <a:r>
              <a:rPr lang="en-CA" dirty="0"/>
              <a:t>{K, L}</a:t>
            </a:r>
          </a:p>
          <a:p>
            <a:pPr algn="ctr"/>
            <a:r>
              <a:rPr lang="en-CA" dirty="0"/>
              <a:t>{J, K}</a:t>
            </a:r>
          </a:p>
          <a:p>
            <a:pPr algn="ctr"/>
            <a:r>
              <a:rPr lang="en-CA" dirty="0"/>
              <a:t>{J, I}</a:t>
            </a:r>
          </a:p>
          <a:p>
            <a:pPr algn="ctr"/>
            <a:r>
              <a:rPr lang="en-CA" dirty="0"/>
              <a:t>{J, G}</a:t>
            </a:r>
          </a:p>
          <a:p>
            <a:pPr algn="ctr"/>
            <a:r>
              <a:rPr lang="en-CA" dirty="0"/>
              <a:t>{A, B}</a:t>
            </a:r>
          </a:p>
          <a:p>
            <a:pPr algn="ctr"/>
            <a:r>
              <a:rPr lang="en-CA" dirty="0"/>
              <a:t>{A, D}</a:t>
            </a:r>
          </a:p>
          <a:p>
            <a:pPr algn="ctr"/>
            <a:r>
              <a:rPr lang="en-CA" dirty="0"/>
              <a:t>{E, F}</a:t>
            </a:r>
          </a:p>
        </p:txBody>
      </p:sp>
      <p:cxnSp>
        <p:nvCxnSpPr>
          <p:cNvPr id="7" name="Straight Arrow Connector 6"/>
          <p:cNvCxnSpPr/>
          <p:nvPr/>
        </p:nvCxnSpPr>
        <p:spPr>
          <a:xfrm>
            <a:off x="7055578" y="3348525"/>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7055578" y="3068960"/>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7055578" y="2797595"/>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952127" y="2132856"/>
            <a:ext cx="3775457" cy="369332"/>
          </a:xfrm>
          <a:prstGeom prst="rect">
            <a:avLst/>
          </a:prstGeom>
          <a:noFill/>
        </p:spPr>
        <p:txBody>
          <a:bodyPr wrap="none" rtlCol="0">
            <a:spAutoFit/>
          </a:bodyPr>
          <a:lstStyle/>
          <a:p>
            <a:pPr algn="ctr"/>
            <a:r>
              <a:rPr lang="en-CA" dirty="0"/>
              <a:t>{A}, {B, C, D, E, F, G, H, I, K, L}, {J}</a:t>
            </a:r>
          </a:p>
        </p:txBody>
      </p:sp>
    </p:spTree>
    <p:extLst>
      <p:ext uri="{BB962C8B-B14F-4D97-AF65-F5344CB8AC3E}">
        <p14:creationId xmlns:p14="http://schemas.microsoft.com/office/powerpoint/2010/main" val="206277755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en-US" dirty="0">
                <a:latin typeface="Arial" charset="0"/>
                <a:cs typeface="Arial" charset="0"/>
              </a:rPr>
              <a:t>Example</a:t>
            </a:r>
          </a:p>
        </p:txBody>
      </p:sp>
      <p:sp>
        <p:nvSpPr>
          <p:cNvPr id="7171" name="Rectangle 3"/>
          <p:cNvSpPr>
            <a:spLocks noGrp="1" noChangeArrowheads="1"/>
          </p:cNvSpPr>
          <p:nvPr>
            <p:ph type="body" idx="1"/>
          </p:nvPr>
        </p:nvSpPr>
        <p:spPr/>
        <p:txBody>
          <a:bodyPr/>
          <a:lstStyle/>
          <a:p>
            <a:pPr>
              <a:buNone/>
            </a:pPr>
            <a:r>
              <a:rPr lang="en-US" altLang="en-US" dirty="0">
                <a:latin typeface="Arial" charset="0"/>
                <a:cs typeface="Arial" charset="0"/>
              </a:rPr>
              <a:t>	Both G and H are in the same set</a:t>
            </a:r>
          </a:p>
        </p:txBody>
      </p:sp>
      <p:pic>
        <p:nvPicPr>
          <p:cNvPr id="5" name="Picture 24" descr="C:\Users\dwharder\Desktop\a1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712" y="2348880"/>
            <a:ext cx="4322439" cy="403590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7375931" y="671691"/>
            <a:ext cx="813043" cy="6186309"/>
          </a:xfrm>
          <a:prstGeom prst="rect">
            <a:avLst/>
          </a:prstGeom>
          <a:noFill/>
        </p:spPr>
        <p:txBody>
          <a:bodyPr wrap="none" rtlCol="0">
            <a:spAutoFit/>
          </a:bodyPr>
          <a:lstStyle/>
          <a:p>
            <a:pPr algn="ctr"/>
            <a:r>
              <a:rPr lang="en-CA" dirty="0">
                <a:solidFill>
                  <a:srgbClr val="FF0000"/>
                </a:solidFill>
              </a:rPr>
              <a:t>{C, E}</a:t>
            </a:r>
          </a:p>
          <a:p>
            <a:pPr algn="ctr"/>
            <a:r>
              <a:rPr lang="en-CA" dirty="0">
                <a:solidFill>
                  <a:srgbClr val="FF0000"/>
                </a:solidFill>
              </a:rPr>
              <a:t>{H, I}</a:t>
            </a:r>
          </a:p>
          <a:p>
            <a:pPr algn="ctr"/>
            <a:r>
              <a:rPr lang="en-CA" dirty="0">
                <a:solidFill>
                  <a:srgbClr val="FF0000"/>
                </a:solidFill>
              </a:rPr>
              <a:t>{G, I}</a:t>
            </a:r>
          </a:p>
          <a:p>
            <a:pPr algn="ctr"/>
            <a:r>
              <a:rPr lang="en-CA" dirty="0">
                <a:solidFill>
                  <a:srgbClr val="FF0000"/>
                </a:solidFill>
              </a:rPr>
              <a:t>{F, G}</a:t>
            </a:r>
          </a:p>
          <a:p>
            <a:pPr algn="ctr"/>
            <a:r>
              <a:rPr lang="en-CA" dirty="0">
                <a:solidFill>
                  <a:srgbClr val="FF0000"/>
                </a:solidFill>
              </a:rPr>
              <a:t>{B, E}</a:t>
            </a:r>
          </a:p>
          <a:p>
            <a:pPr algn="ctr"/>
            <a:r>
              <a:rPr lang="en-CA" dirty="0">
                <a:solidFill>
                  <a:srgbClr val="FF0000"/>
                </a:solidFill>
              </a:rPr>
              <a:t>{E, H}</a:t>
            </a:r>
          </a:p>
          <a:p>
            <a:pPr algn="ctr"/>
            <a:r>
              <a:rPr lang="en-CA" dirty="0">
                <a:solidFill>
                  <a:schemeClr val="bg1">
                    <a:lumMod val="85000"/>
                  </a:schemeClr>
                </a:solidFill>
              </a:rPr>
              <a:t>{B, C}</a:t>
            </a:r>
          </a:p>
          <a:p>
            <a:pPr algn="ctr"/>
            <a:r>
              <a:rPr lang="en-CA" dirty="0">
                <a:solidFill>
                  <a:srgbClr val="FF0000"/>
                </a:solidFill>
              </a:rPr>
              <a:t>{H, K}</a:t>
            </a:r>
          </a:p>
          <a:p>
            <a:pPr algn="ctr"/>
            <a:r>
              <a:rPr lang="en-CA" dirty="0">
                <a:solidFill>
                  <a:srgbClr val="FF0000"/>
                </a:solidFill>
              </a:rPr>
              <a:t>{H, L}</a:t>
            </a:r>
          </a:p>
          <a:p>
            <a:pPr algn="ctr"/>
            <a:r>
              <a:rPr lang="en-CA" dirty="0">
                <a:solidFill>
                  <a:srgbClr val="FF0000"/>
                </a:solidFill>
              </a:rPr>
              <a:t>{D, E}</a:t>
            </a:r>
          </a:p>
          <a:p>
            <a:pPr algn="ctr"/>
            <a:r>
              <a:rPr lang="en-CA" dirty="0"/>
              <a:t>{G, H}</a:t>
            </a:r>
          </a:p>
          <a:p>
            <a:pPr algn="ctr"/>
            <a:r>
              <a:rPr lang="en-CA" dirty="0"/>
              <a:t>{I, K}</a:t>
            </a:r>
          </a:p>
          <a:p>
            <a:pPr algn="ctr"/>
            <a:r>
              <a:rPr lang="en-CA" dirty="0"/>
              <a:t>{B, D}</a:t>
            </a:r>
          </a:p>
          <a:p>
            <a:pPr algn="ctr"/>
            <a:r>
              <a:rPr lang="en-CA" dirty="0"/>
              <a:t>{D, F}</a:t>
            </a:r>
          </a:p>
          <a:p>
            <a:pPr algn="ctr"/>
            <a:r>
              <a:rPr lang="en-CA" dirty="0"/>
              <a:t>{E, G}</a:t>
            </a:r>
          </a:p>
          <a:p>
            <a:pPr algn="ctr"/>
            <a:r>
              <a:rPr lang="en-CA" dirty="0"/>
              <a:t>{K, L}</a:t>
            </a:r>
          </a:p>
          <a:p>
            <a:pPr algn="ctr"/>
            <a:r>
              <a:rPr lang="en-CA" dirty="0"/>
              <a:t>{J, K}</a:t>
            </a:r>
          </a:p>
          <a:p>
            <a:pPr algn="ctr"/>
            <a:r>
              <a:rPr lang="en-CA" dirty="0"/>
              <a:t>{J, I}</a:t>
            </a:r>
          </a:p>
          <a:p>
            <a:pPr algn="ctr"/>
            <a:r>
              <a:rPr lang="en-CA" dirty="0"/>
              <a:t>{J, G}</a:t>
            </a:r>
          </a:p>
          <a:p>
            <a:pPr algn="ctr"/>
            <a:r>
              <a:rPr lang="en-CA" dirty="0"/>
              <a:t>{A, B}</a:t>
            </a:r>
          </a:p>
          <a:p>
            <a:pPr algn="ctr"/>
            <a:r>
              <a:rPr lang="en-CA" dirty="0"/>
              <a:t>{A, D}</a:t>
            </a:r>
          </a:p>
          <a:p>
            <a:pPr algn="ctr"/>
            <a:r>
              <a:rPr lang="en-CA" dirty="0"/>
              <a:t>{E, F}</a:t>
            </a:r>
          </a:p>
        </p:txBody>
      </p:sp>
      <p:cxnSp>
        <p:nvCxnSpPr>
          <p:cNvPr id="7" name="Straight Arrow Connector 6"/>
          <p:cNvCxnSpPr/>
          <p:nvPr/>
        </p:nvCxnSpPr>
        <p:spPr>
          <a:xfrm>
            <a:off x="7055578" y="3623818"/>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952127" y="2132856"/>
            <a:ext cx="3775457" cy="369332"/>
          </a:xfrm>
          <a:prstGeom prst="rect">
            <a:avLst/>
          </a:prstGeom>
          <a:noFill/>
        </p:spPr>
        <p:txBody>
          <a:bodyPr wrap="none" rtlCol="0">
            <a:spAutoFit/>
          </a:bodyPr>
          <a:lstStyle/>
          <a:p>
            <a:pPr algn="ctr"/>
            <a:r>
              <a:rPr lang="en-CA" dirty="0"/>
              <a:t>{A}, {B, C, D, E, F, </a:t>
            </a:r>
            <a:r>
              <a:rPr lang="en-CA" dirty="0">
                <a:solidFill>
                  <a:srgbClr val="FF0000"/>
                </a:solidFill>
              </a:rPr>
              <a:t>G</a:t>
            </a:r>
            <a:r>
              <a:rPr lang="en-CA" dirty="0"/>
              <a:t>, </a:t>
            </a:r>
            <a:r>
              <a:rPr lang="en-CA" dirty="0">
                <a:solidFill>
                  <a:srgbClr val="FF0000"/>
                </a:solidFill>
              </a:rPr>
              <a:t>H</a:t>
            </a:r>
            <a:r>
              <a:rPr lang="en-CA" dirty="0"/>
              <a:t>, I, K, L}, {J}</a:t>
            </a:r>
          </a:p>
        </p:txBody>
      </p:sp>
    </p:spTree>
    <p:extLst>
      <p:ext uri="{BB962C8B-B14F-4D97-AF65-F5344CB8AC3E}">
        <p14:creationId xmlns:p14="http://schemas.microsoft.com/office/powerpoint/2010/main" val="130296910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en-US" dirty="0">
                <a:latin typeface="Arial" charset="0"/>
                <a:cs typeface="Arial" charset="0"/>
              </a:rPr>
              <a:t>Example</a:t>
            </a:r>
          </a:p>
        </p:txBody>
      </p:sp>
      <p:sp>
        <p:nvSpPr>
          <p:cNvPr id="7171" name="Rectangle 3"/>
          <p:cNvSpPr>
            <a:spLocks noGrp="1" noChangeArrowheads="1"/>
          </p:cNvSpPr>
          <p:nvPr>
            <p:ph type="body" idx="1"/>
          </p:nvPr>
        </p:nvSpPr>
        <p:spPr/>
        <p:txBody>
          <a:bodyPr/>
          <a:lstStyle/>
          <a:p>
            <a:pPr>
              <a:buNone/>
            </a:pPr>
            <a:r>
              <a:rPr lang="en-US" altLang="en-US" dirty="0">
                <a:latin typeface="Arial" charset="0"/>
                <a:cs typeface="Arial" charset="0"/>
              </a:rPr>
              <a:t>	Both {I, K} are in the same set</a:t>
            </a:r>
          </a:p>
        </p:txBody>
      </p:sp>
      <p:pic>
        <p:nvPicPr>
          <p:cNvPr id="5" name="Picture 23" descr="C:\Users\dwharder\Desktop\a1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712" y="2348880"/>
            <a:ext cx="4322439" cy="403590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7375931" y="671691"/>
            <a:ext cx="813043" cy="6186309"/>
          </a:xfrm>
          <a:prstGeom prst="rect">
            <a:avLst/>
          </a:prstGeom>
          <a:noFill/>
        </p:spPr>
        <p:txBody>
          <a:bodyPr wrap="none" rtlCol="0">
            <a:spAutoFit/>
          </a:bodyPr>
          <a:lstStyle/>
          <a:p>
            <a:pPr algn="ctr"/>
            <a:r>
              <a:rPr lang="en-CA" dirty="0">
                <a:solidFill>
                  <a:srgbClr val="FF0000"/>
                </a:solidFill>
              </a:rPr>
              <a:t>{C, E}</a:t>
            </a:r>
          </a:p>
          <a:p>
            <a:pPr algn="ctr"/>
            <a:r>
              <a:rPr lang="en-CA" dirty="0">
                <a:solidFill>
                  <a:srgbClr val="FF0000"/>
                </a:solidFill>
              </a:rPr>
              <a:t>{H, I}</a:t>
            </a:r>
          </a:p>
          <a:p>
            <a:pPr algn="ctr"/>
            <a:r>
              <a:rPr lang="en-CA" dirty="0">
                <a:solidFill>
                  <a:srgbClr val="FF0000"/>
                </a:solidFill>
              </a:rPr>
              <a:t>{G, I}</a:t>
            </a:r>
          </a:p>
          <a:p>
            <a:pPr algn="ctr"/>
            <a:r>
              <a:rPr lang="en-CA" dirty="0">
                <a:solidFill>
                  <a:srgbClr val="FF0000"/>
                </a:solidFill>
              </a:rPr>
              <a:t>{F, G}</a:t>
            </a:r>
          </a:p>
          <a:p>
            <a:pPr algn="ctr"/>
            <a:r>
              <a:rPr lang="en-CA" dirty="0">
                <a:solidFill>
                  <a:srgbClr val="FF0000"/>
                </a:solidFill>
              </a:rPr>
              <a:t>{B, E}</a:t>
            </a:r>
          </a:p>
          <a:p>
            <a:pPr algn="ctr"/>
            <a:r>
              <a:rPr lang="en-CA" dirty="0">
                <a:solidFill>
                  <a:srgbClr val="FF0000"/>
                </a:solidFill>
              </a:rPr>
              <a:t>{E, H}</a:t>
            </a:r>
          </a:p>
          <a:p>
            <a:pPr algn="ctr"/>
            <a:r>
              <a:rPr lang="en-CA" dirty="0">
                <a:solidFill>
                  <a:schemeClr val="bg1">
                    <a:lumMod val="85000"/>
                  </a:schemeClr>
                </a:solidFill>
              </a:rPr>
              <a:t>{B, C}</a:t>
            </a:r>
          </a:p>
          <a:p>
            <a:pPr algn="ctr"/>
            <a:r>
              <a:rPr lang="en-CA" dirty="0">
                <a:solidFill>
                  <a:srgbClr val="FF0000"/>
                </a:solidFill>
              </a:rPr>
              <a:t>{H, K}</a:t>
            </a:r>
          </a:p>
          <a:p>
            <a:pPr algn="ctr"/>
            <a:r>
              <a:rPr lang="en-CA" dirty="0">
                <a:solidFill>
                  <a:srgbClr val="FF0000"/>
                </a:solidFill>
              </a:rPr>
              <a:t>{H, L}</a:t>
            </a:r>
          </a:p>
          <a:p>
            <a:pPr algn="ctr"/>
            <a:r>
              <a:rPr lang="en-CA" dirty="0">
                <a:solidFill>
                  <a:srgbClr val="FF0000"/>
                </a:solidFill>
              </a:rPr>
              <a:t>{D, E}</a:t>
            </a:r>
          </a:p>
          <a:p>
            <a:pPr algn="ctr"/>
            <a:r>
              <a:rPr lang="en-CA" dirty="0">
                <a:solidFill>
                  <a:schemeClr val="bg1">
                    <a:lumMod val="85000"/>
                  </a:schemeClr>
                </a:solidFill>
              </a:rPr>
              <a:t>{G, H}</a:t>
            </a:r>
          </a:p>
          <a:p>
            <a:pPr algn="ctr"/>
            <a:r>
              <a:rPr lang="en-CA" dirty="0"/>
              <a:t>{I, K}</a:t>
            </a:r>
          </a:p>
          <a:p>
            <a:pPr algn="ctr"/>
            <a:r>
              <a:rPr lang="en-CA" dirty="0"/>
              <a:t>{B, D}</a:t>
            </a:r>
          </a:p>
          <a:p>
            <a:pPr algn="ctr"/>
            <a:r>
              <a:rPr lang="en-CA" dirty="0"/>
              <a:t>{D, F}</a:t>
            </a:r>
          </a:p>
          <a:p>
            <a:pPr algn="ctr"/>
            <a:r>
              <a:rPr lang="en-CA" dirty="0"/>
              <a:t>{E, G}</a:t>
            </a:r>
          </a:p>
          <a:p>
            <a:pPr algn="ctr"/>
            <a:r>
              <a:rPr lang="en-CA" dirty="0"/>
              <a:t>{K, L}</a:t>
            </a:r>
          </a:p>
          <a:p>
            <a:pPr algn="ctr"/>
            <a:r>
              <a:rPr lang="en-CA" dirty="0"/>
              <a:t>{J, K}</a:t>
            </a:r>
          </a:p>
          <a:p>
            <a:pPr algn="ctr"/>
            <a:r>
              <a:rPr lang="en-CA" dirty="0"/>
              <a:t>{J, I}</a:t>
            </a:r>
          </a:p>
          <a:p>
            <a:pPr algn="ctr"/>
            <a:r>
              <a:rPr lang="en-CA" dirty="0"/>
              <a:t>{J, G}</a:t>
            </a:r>
          </a:p>
          <a:p>
            <a:pPr algn="ctr"/>
            <a:r>
              <a:rPr lang="en-CA" dirty="0"/>
              <a:t>{A, B}</a:t>
            </a:r>
          </a:p>
          <a:p>
            <a:pPr algn="ctr"/>
            <a:r>
              <a:rPr lang="en-CA" dirty="0"/>
              <a:t>{A, D}</a:t>
            </a:r>
          </a:p>
          <a:p>
            <a:pPr algn="ctr"/>
            <a:r>
              <a:rPr lang="en-CA" dirty="0"/>
              <a:t>{E, F}</a:t>
            </a:r>
          </a:p>
        </p:txBody>
      </p:sp>
      <p:cxnSp>
        <p:nvCxnSpPr>
          <p:cNvPr id="7" name="Straight Arrow Connector 6"/>
          <p:cNvCxnSpPr/>
          <p:nvPr/>
        </p:nvCxnSpPr>
        <p:spPr>
          <a:xfrm>
            <a:off x="7055578" y="3894916"/>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952127" y="2132856"/>
            <a:ext cx="3775457" cy="369332"/>
          </a:xfrm>
          <a:prstGeom prst="rect">
            <a:avLst/>
          </a:prstGeom>
          <a:noFill/>
        </p:spPr>
        <p:txBody>
          <a:bodyPr wrap="none" rtlCol="0">
            <a:spAutoFit/>
          </a:bodyPr>
          <a:lstStyle/>
          <a:p>
            <a:pPr algn="ctr"/>
            <a:r>
              <a:rPr lang="en-CA" dirty="0"/>
              <a:t>{A}, {B, C, D, E, F, G, H, </a:t>
            </a:r>
            <a:r>
              <a:rPr lang="en-CA" dirty="0">
                <a:solidFill>
                  <a:srgbClr val="FF0000"/>
                </a:solidFill>
              </a:rPr>
              <a:t>I</a:t>
            </a:r>
            <a:r>
              <a:rPr lang="en-CA" dirty="0"/>
              <a:t>, </a:t>
            </a:r>
            <a:r>
              <a:rPr lang="en-CA" dirty="0">
                <a:solidFill>
                  <a:srgbClr val="FF0000"/>
                </a:solidFill>
              </a:rPr>
              <a:t>K</a:t>
            </a:r>
            <a:r>
              <a:rPr lang="en-CA" dirty="0"/>
              <a:t>, L}, {J}</a:t>
            </a:r>
          </a:p>
        </p:txBody>
      </p:sp>
    </p:spTree>
    <p:extLst>
      <p:ext uri="{BB962C8B-B14F-4D97-AF65-F5344CB8AC3E}">
        <p14:creationId xmlns:p14="http://schemas.microsoft.com/office/powerpoint/2010/main" val="362855714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en-US" dirty="0">
                <a:latin typeface="Arial" charset="0"/>
                <a:cs typeface="Arial" charset="0"/>
              </a:rPr>
              <a:t>Example</a:t>
            </a:r>
          </a:p>
        </p:txBody>
      </p:sp>
      <p:sp>
        <p:nvSpPr>
          <p:cNvPr id="7171" name="Rectangle 3"/>
          <p:cNvSpPr>
            <a:spLocks noGrp="1" noChangeArrowheads="1"/>
          </p:cNvSpPr>
          <p:nvPr>
            <p:ph type="body" idx="1"/>
          </p:nvPr>
        </p:nvSpPr>
        <p:spPr/>
        <p:txBody>
          <a:bodyPr/>
          <a:lstStyle/>
          <a:p>
            <a:pPr>
              <a:buNone/>
            </a:pPr>
            <a:r>
              <a:rPr lang="en-US" altLang="en-US" dirty="0">
                <a:latin typeface="Arial" charset="0"/>
                <a:cs typeface="Arial" charset="0"/>
              </a:rPr>
              <a:t>	Both {B, D} are in the same set</a:t>
            </a:r>
          </a:p>
        </p:txBody>
      </p:sp>
      <p:pic>
        <p:nvPicPr>
          <p:cNvPr id="5" name="Picture 22" descr="C:\Users\dwharder\Desktop\a1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712" y="2348880"/>
            <a:ext cx="4322439" cy="403590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7375931" y="671691"/>
            <a:ext cx="813043" cy="6186309"/>
          </a:xfrm>
          <a:prstGeom prst="rect">
            <a:avLst/>
          </a:prstGeom>
          <a:noFill/>
        </p:spPr>
        <p:txBody>
          <a:bodyPr wrap="none" rtlCol="0">
            <a:spAutoFit/>
          </a:bodyPr>
          <a:lstStyle/>
          <a:p>
            <a:pPr algn="ctr"/>
            <a:r>
              <a:rPr lang="en-CA" dirty="0">
                <a:solidFill>
                  <a:srgbClr val="FF0000"/>
                </a:solidFill>
              </a:rPr>
              <a:t>{C, E}</a:t>
            </a:r>
          </a:p>
          <a:p>
            <a:pPr algn="ctr"/>
            <a:r>
              <a:rPr lang="en-CA" dirty="0">
                <a:solidFill>
                  <a:srgbClr val="FF0000"/>
                </a:solidFill>
              </a:rPr>
              <a:t>{H, I}</a:t>
            </a:r>
          </a:p>
          <a:p>
            <a:pPr algn="ctr"/>
            <a:r>
              <a:rPr lang="en-CA" dirty="0">
                <a:solidFill>
                  <a:srgbClr val="FF0000"/>
                </a:solidFill>
              </a:rPr>
              <a:t>{G, I}</a:t>
            </a:r>
          </a:p>
          <a:p>
            <a:pPr algn="ctr"/>
            <a:r>
              <a:rPr lang="en-CA" dirty="0">
                <a:solidFill>
                  <a:srgbClr val="FF0000"/>
                </a:solidFill>
              </a:rPr>
              <a:t>{F, G}</a:t>
            </a:r>
          </a:p>
          <a:p>
            <a:pPr algn="ctr"/>
            <a:r>
              <a:rPr lang="en-CA" dirty="0">
                <a:solidFill>
                  <a:srgbClr val="FF0000"/>
                </a:solidFill>
              </a:rPr>
              <a:t>{B, E}</a:t>
            </a:r>
          </a:p>
          <a:p>
            <a:pPr algn="ctr"/>
            <a:r>
              <a:rPr lang="en-CA" dirty="0">
                <a:solidFill>
                  <a:srgbClr val="FF0000"/>
                </a:solidFill>
              </a:rPr>
              <a:t>{E, H}</a:t>
            </a:r>
          </a:p>
          <a:p>
            <a:pPr algn="ctr"/>
            <a:r>
              <a:rPr lang="en-CA" dirty="0">
                <a:solidFill>
                  <a:schemeClr val="bg1">
                    <a:lumMod val="85000"/>
                  </a:schemeClr>
                </a:solidFill>
              </a:rPr>
              <a:t>{B, C}</a:t>
            </a:r>
          </a:p>
          <a:p>
            <a:pPr algn="ctr"/>
            <a:r>
              <a:rPr lang="en-CA" dirty="0">
                <a:solidFill>
                  <a:srgbClr val="FF0000"/>
                </a:solidFill>
              </a:rPr>
              <a:t>{H, K}</a:t>
            </a:r>
          </a:p>
          <a:p>
            <a:pPr algn="ctr"/>
            <a:r>
              <a:rPr lang="en-CA" dirty="0">
                <a:solidFill>
                  <a:srgbClr val="FF0000"/>
                </a:solidFill>
              </a:rPr>
              <a:t>{H, L}</a:t>
            </a:r>
          </a:p>
          <a:p>
            <a:pPr algn="ctr"/>
            <a:r>
              <a:rPr lang="en-CA" dirty="0">
                <a:solidFill>
                  <a:srgbClr val="FF0000"/>
                </a:solidFill>
              </a:rPr>
              <a:t>{D, E}</a:t>
            </a:r>
          </a:p>
          <a:p>
            <a:pPr algn="ctr"/>
            <a:r>
              <a:rPr lang="en-CA" dirty="0">
                <a:solidFill>
                  <a:schemeClr val="bg1">
                    <a:lumMod val="85000"/>
                  </a:schemeClr>
                </a:solidFill>
              </a:rPr>
              <a:t>{G, H}</a:t>
            </a:r>
          </a:p>
          <a:p>
            <a:pPr algn="ctr"/>
            <a:r>
              <a:rPr lang="en-CA" dirty="0">
                <a:solidFill>
                  <a:schemeClr val="bg1">
                    <a:lumMod val="85000"/>
                  </a:schemeClr>
                </a:solidFill>
              </a:rPr>
              <a:t>{I, K}</a:t>
            </a:r>
          </a:p>
          <a:p>
            <a:pPr algn="ctr"/>
            <a:r>
              <a:rPr lang="en-CA" dirty="0"/>
              <a:t>{B, D}</a:t>
            </a:r>
          </a:p>
          <a:p>
            <a:pPr algn="ctr"/>
            <a:r>
              <a:rPr lang="en-CA" dirty="0"/>
              <a:t>{D, F}</a:t>
            </a:r>
          </a:p>
          <a:p>
            <a:pPr algn="ctr"/>
            <a:r>
              <a:rPr lang="en-CA" dirty="0"/>
              <a:t>{E, G}</a:t>
            </a:r>
          </a:p>
          <a:p>
            <a:pPr algn="ctr"/>
            <a:r>
              <a:rPr lang="en-CA" dirty="0"/>
              <a:t>{K, L}</a:t>
            </a:r>
          </a:p>
          <a:p>
            <a:pPr algn="ctr"/>
            <a:r>
              <a:rPr lang="en-CA" dirty="0"/>
              <a:t>{J, K}</a:t>
            </a:r>
          </a:p>
          <a:p>
            <a:pPr algn="ctr"/>
            <a:r>
              <a:rPr lang="en-CA" dirty="0"/>
              <a:t>{J, I}</a:t>
            </a:r>
          </a:p>
          <a:p>
            <a:pPr algn="ctr"/>
            <a:r>
              <a:rPr lang="en-CA" dirty="0"/>
              <a:t>{J, G}</a:t>
            </a:r>
          </a:p>
          <a:p>
            <a:pPr algn="ctr"/>
            <a:r>
              <a:rPr lang="en-CA" dirty="0"/>
              <a:t>{A, B}</a:t>
            </a:r>
          </a:p>
          <a:p>
            <a:pPr algn="ctr"/>
            <a:r>
              <a:rPr lang="en-CA" dirty="0"/>
              <a:t>{A, D}</a:t>
            </a:r>
          </a:p>
          <a:p>
            <a:pPr algn="ctr"/>
            <a:r>
              <a:rPr lang="en-CA" dirty="0"/>
              <a:t>{E, F}</a:t>
            </a:r>
          </a:p>
        </p:txBody>
      </p:sp>
      <p:cxnSp>
        <p:nvCxnSpPr>
          <p:cNvPr id="7" name="Straight Arrow Connector 6"/>
          <p:cNvCxnSpPr/>
          <p:nvPr/>
        </p:nvCxnSpPr>
        <p:spPr>
          <a:xfrm>
            <a:off x="7055578" y="4174481"/>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952127" y="2132856"/>
            <a:ext cx="3775457" cy="369332"/>
          </a:xfrm>
          <a:prstGeom prst="rect">
            <a:avLst/>
          </a:prstGeom>
          <a:noFill/>
        </p:spPr>
        <p:txBody>
          <a:bodyPr wrap="none" rtlCol="0">
            <a:spAutoFit/>
          </a:bodyPr>
          <a:lstStyle/>
          <a:p>
            <a:pPr algn="ctr"/>
            <a:r>
              <a:rPr lang="en-CA" dirty="0"/>
              <a:t>{A}, {</a:t>
            </a:r>
            <a:r>
              <a:rPr lang="en-CA" dirty="0">
                <a:solidFill>
                  <a:srgbClr val="FF0000"/>
                </a:solidFill>
              </a:rPr>
              <a:t>B</a:t>
            </a:r>
            <a:r>
              <a:rPr lang="en-CA" dirty="0"/>
              <a:t>, C, </a:t>
            </a:r>
            <a:r>
              <a:rPr lang="en-CA" dirty="0">
                <a:solidFill>
                  <a:srgbClr val="FF0000"/>
                </a:solidFill>
              </a:rPr>
              <a:t>D</a:t>
            </a:r>
            <a:r>
              <a:rPr lang="en-CA" dirty="0"/>
              <a:t>, E, F, G, H, I, K, L}, {J}</a:t>
            </a:r>
          </a:p>
        </p:txBody>
      </p:sp>
    </p:spTree>
    <p:extLst>
      <p:ext uri="{BB962C8B-B14F-4D97-AF65-F5344CB8AC3E}">
        <p14:creationId xmlns:p14="http://schemas.microsoft.com/office/powerpoint/2010/main" val="60006785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45" name="Picture 21" descr="C:\Users\dwharder\Desktop\a15.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712" y="2348880"/>
            <a:ext cx="4322439" cy="4035902"/>
          </a:xfrm>
          <a:prstGeom prst="rect">
            <a:avLst/>
          </a:prstGeom>
          <a:noFill/>
          <a:extLst>
            <a:ext uri="{909E8E84-426E-40DD-AFC4-6F175D3DCCD1}">
              <a14:hiddenFill xmlns:a14="http://schemas.microsoft.com/office/drawing/2010/main">
                <a:solidFill>
                  <a:srgbClr val="FFFFFF"/>
                </a:solidFill>
              </a14:hiddenFill>
            </a:ext>
          </a:extLst>
        </p:spPr>
      </p:pic>
      <p:sp>
        <p:nvSpPr>
          <p:cNvPr id="7170" name="Rectangle 2"/>
          <p:cNvSpPr>
            <a:spLocks noGrp="1" noChangeArrowheads="1"/>
          </p:cNvSpPr>
          <p:nvPr>
            <p:ph type="title"/>
          </p:nvPr>
        </p:nvSpPr>
        <p:spPr/>
        <p:txBody>
          <a:bodyPr/>
          <a:lstStyle/>
          <a:p>
            <a:r>
              <a:rPr lang="en-US" altLang="en-US" dirty="0">
                <a:latin typeface="Arial" charset="0"/>
                <a:cs typeface="Arial" charset="0"/>
              </a:rPr>
              <a:t>Example</a:t>
            </a:r>
          </a:p>
        </p:txBody>
      </p:sp>
      <p:sp>
        <p:nvSpPr>
          <p:cNvPr id="7171" name="Rectangle 3"/>
          <p:cNvSpPr>
            <a:spLocks noGrp="1" noChangeArrowheads="1"/>
          </p:cNvSpPr>
          <p:nvPr>
            <p:ph type="body" idx="1"/>
          </p:nvPr>
        </p:nvSpPr>
        <p:spPr/>
        <p:txBody>
          <a:bodyPr/>
          <a:lstStyle/>
          <a:p>
            <a:pPr>
              <a:buNone/>
            </a:pPr>
            <a:r>
              <a:rPr lang="en-US" altLang="en-US" dirty="0">
                <a:latin typeface="Arial" charset="0"/>
                <a:cs typeface="Arial" charset="0"/>
              </a:rPr>
              <a:t>	Both {D, F} are in the same set</a:t>
            </a:r>
          </a:p>
        </p:txBody>
      </p:sp>
      <p:sp>
        <p:nvSpPr>
          <p:cNvPr id="10" name="TextBox 9"/>
          <p:cNvSpPr txBox="1"/>
          <p:nvPr/>
        </p:nvSpPr>
        <p:spPr>
          <a:xfrm>
            <a:off x="7375931" y="671691"/>
            <a:ext cx="813043" cy="6186309"/>
          </a:xfrm>
          <a:prstGeom prst="rect">
            <a:avLst/>
          </a:prstGeom>
          <a:noFill/>
        </p:spPr>
        <p:txBody>
          <a:bodyPr wrap="none" rtlCol="0">
            <a:spAutoFit/>
          </a:bodyPr>
          <a:lstStyle/>
          <a:p>
            <a:pPr algn="ctr"/>
            <a:r>
              <a:rPr lang="en-CA" dirty="0">
                <a:solidFill>
                  <a:srgbClr val="FF0000"/>
                </a:solidFill>
              </a:rPr>
              <a:t>{C, E}</a:t>
            </a:r>
          </a:p>
          <a:p>
            <a:pPr algn="ctr"/>
            <a:r>
              <a:rPr lang="en-CA" dirty="0">
                <a:solidFill>
                  <a:srgbClr val="FF0000"/>
                </a:solidFill>
              </a:rPr>
              <a:t>{H, I}</a:t>
            </a:r>
          </a:p>
          <a:p>
            <a:pPr algn="ctr"/>
            <a:r>
              <a:rPr lang="en-CA" dirty="0">
                <a:solidFill>
                  <a:srgbClr val="FF0000"/>
                </a:solidFill>
              </a:rPr>
              <a:t>{G, I}</a:t>
            </a:r>
          </a:p>
          <a:p>
            <a:pPr algn="ctr"/>
            <a:r>
              <a:rPr lang="en-CA" dirty="0">
                <a:solidFill>
                  <a:srgbClr val="FF0000"/>
                </a:solidFill>
              </a:rPr>
              <a:t>{F, G}</a:t>
            </a:r>
          </a:p>
          <a:p>
            <a:pPr algn="ctr"/>
            <a:r>
              <a:rPr lang="en-CA" dirty="0">
                <a:solidFill>
                  <a:srgbClr val="FF0000"/>
                </a:solidFill>
              </a:rPr>
              <a:t>{B, E}</a:t>
            </a:r>
          </a:p>
          <a:p>
            <a:pPr algn="ctr"/>
            <a:r>
              <a:rPr lang="en-CA" dirty="0">
                <a:solidFill>
                  <a:srgbClr val="FF0000"/>
                </a:solidFill>
              </a:rPr>
              <a:t>{E, H}</a:t>
            </a:r>
          </a:p>
          <a:p>
            <a:pPr algn="ctr"/>
            <a:r>
              <a:rPr lang="en-CA" dirty="0">
                <a:solidFill>
                  <a:schemeClr val="bg1">
                    <a:lumMod val="85000"/>
                  </a:schemeClr>
                </a:solidFill>
              </a:rPr>
              <a:t>{B, C}</a:t>
            </a:r>
          </a:p>
          <a:p>
            <a:pPr algn="ctr"/>
            <a:r>
              <a:rPr lang="en-CA" dirty="0">
                <a:solidFill>
                  <a:srgbClr val="FF0000"/>
                </a:solidFill>
              </a:rPr>
              <a:t>{H, K}</a:t>
            </a:r>
          </a:p>
          <a:p>
            <a:pPr algn="ctr"/>
            <a:r>
              <a:rPr lang="en-CA" dirty="0">
                <a:solidFill>
                  <a:srgbClr val="FF0000"/>
                </a:solidFill>
              </a:rPr>
              <a:t>{H, L}</a:t>
            </a:r>
          </a:p>
          <a:p>
            <a:pPr algn="ctr"/>
            <a:r>
              <a:rPr lang="en-CA" dirty="0">
                <a:solidFill>
                  <a:srgbClr val="FF0000"/>
                </a:solidFill>
              </a:rPr>
              <a:t>{D, E}</a:t>
            </a:r>
          </a:p>
          <a:p>
            <a:pPr algn="ctr"/>
            <a:r>
              <a:rPr lang="en-CA" dirty="0">
                <a:solidFill>
                  <a:schemeClr val="bg1">
                    <a:lumMod val="85000"/>
                  </a:schemeClr>
                </a:solidFill>
              </a:rPr>
              <a:t>{G, H}</a:t>
            </a:r>
          </a:p>
          <a:p>
            <a:pPr algn="ctr"/>
            <a:r>
              <a:rPr lang="en-CA" dirty="0">
                <a:solidFill>
                  <a:schemeClr val="bg1">
                    <a:lumMod val="85000"/>
                  </a:schemeClr>
                </a:solidFill>
              </a:rPr>
              <a:t>{I, K}</a:t>
            </a:r>
          </a:p>
          <a:p>
            <a:pPr algn="ctr"/>
            <a:r>
              <a:rPr lang="en-CA" dirty="0">
                <a:solidFill>
                  <a:schemeClr val="bg1">
                    <a:lumMod val="85000"/>
                  </a:schemeClr>
                </a:solidFill>
              </a:rPr>
              <a:t>{B, D}</a:t>
            </a:r>
          </a:p>
          <a:p>
            <a:pPr algn="ctr"/>
            <a:r>
              <a:rPr lang="en-CA" dirty="0"/>
              <a:t>{D, F}</a:t>
            </a:r>
          </a:p>
          <a:p>
            <a:pPr algn="ctr"/>
            <a:r>
              <a:rPr lang="en-CA" dirty="0"/>
              <a:t>{E, G}</a:t>
            </a:r>
          </a:p>
          <a:p>
            <a:pPr algn="ctr"/>
            <a:r>
              <a:rPr lang="en-CA" dirty="0"/>
              <a:t>{K, L}</a:t>
            </a:r>
          </a:p>
          <a:p>
            <a:pPr algn="ctr"/>
            <a:r>
              <a:rPr lang="en-CA" dirty="0"/>
              <a:t>{J, K}</a:t>
            </a:r>
          </a:p>
          <a:p>
            <a:pPr algn="ctr"/>
            <a:r>
              <a:rPr lang="en-CA" dirty="0"/>
              <a:t>{J, I}</a:t>
            </a:r>
          </a:p>
          <a:p>
            <a:pPr algn="ctr"/>
            <a:r>
              <a:rPr lang="en-CA" dirty="0"/>
              <a:t>{J, G}</a:t>
            </a:r>
          </a:p>
          <a:p>
            <a:pPr algn="ctr"/>
            <a:r>
              <a:rPr lang="en-CA" dirty="0"/>
              <a:t>{A, B}</a:t>
            </a:r>
          </a:p>
          <a:p>
            <a:pPr algn="ctr"/>
            <a:r>
              <a:rPr lang="en-CA" dirty="0"/>
              <a:t>{A, D}</a:t>
            </a:r>
          </a:p>
          <a:p>
            <a:pPr algn="ctr"/>
            <a:r>
              <a:rPr lang="en-CA" dirty="0"/>
              <a:t>{E, F}</a:t>
            </a:r>
          </a:p>
        </p:txBody>
      </p:sp>
      <p:cxnSp>
        <p:nvCxnSpPr>
          <p:cNvPr id="11" name="Straight Arrow Connector 10"/>
          <p:cNvCxnSpPr/>
          <p:nvPr/>
        </p:nvCxnSpPr>
        <p:spPr>
          <a:xfrm>
            <a:off x="7055578" y="4437112"/>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952127" y="2132856"/>
            <a:ext cx="3775457" cy="369332"/>
          </a:xfrm>
          <a:prstGeom prst="rect">
            <a:avLst/>
          </a:prstGeom>
          <a:noFill/>
        </p:spPr>
        <p:txBody>
          <a:bodyPr wrap="none" rtlCol="0">
            <a:spAutoFit/>
          </a:bodyPr>
          <a:lstStyle/>
          <a:p>
            <a:pPr algn="ctr"/>
            <a:r>
              <a:rPr lang="en-CA" dirty="0"/>
              <a:t>{A}, {B, C, </a:t>
            </a:r>
            <a:r>
              <a:rPr lang="en-CA" dirty="0">
                <a:solidFill>
                  <a:srgbClr val="FF0000"/>
                </a:solidFill>
              </a:rPr>
              <a:t>D</a:t>
            </a:r>
            <a:r>
              <a:rPr lang="en-CA" dirty="0"/>
              <a:t>, E, </a:t>
            </a:r>
            <a:r>
              <a:rPr lang="en-CA" dirty="0">
                <a:solidFill>
                  <a:srgbClr val="FF0000"/>
                </a:solidFill>
              </a:rPr>
              <a:t>F</a:t>
            </a:r>
            <a:r>
              <a:rPr lang="en-CA" dirty="0"/>
              <a:t>, G, H, I, K, L}, {J}</a:t>
            </a:r>
          </a:p>
        </p:txBody>
      </p:sp>
    </p:spTree>
    <p:extLst>
      <p:ext uri="{BB962C8B-B14F-4D97-AF65-F5344CB8AC3E}">
        <p14:creationId xmlns:p14="http://schemas.microsoft.com/office/powerpoint/2010/main" val="312131862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9" descr="C:\Users\dwharder\Desktop\a1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712" y="2348880"/>
            <a:ext cx="4322439" cy="4035902"/>
          </a:xfrm>
          <a:prstGeom prst="rect">
            <a:avLst/>
          </a:prstGeom>
          <a:noFill/>
          <a:extLst>
            <a:ext uri="{909E8E84-426E-40DD-AFC4-6F175D3DCCD1}">
              <a14:hiddenFill xmlns:a14="http://schemas.microsoft.com/office/drawing/2010/main">
                <a:solidFill>
                  <a:srgbClr val="FFFFFF"/>
                </a:solidFill>
              </a14:hiddenFill>
            </a:ext>
          </a:extLst>
        </p:spPr>
      </p:pic>
      <p:sp>
        <p:nvSpPr>
          <p:cNvPr id="7170" name="Rectangle 2"/>
          <p:cNvSpPr>
            <a:spLocks noGrp="1" noChangeArrowheads="1"/>
          </p:cNvSpPr>
          <p:nvPr>
            <p:ph type="title"/>
          </p:nvPr>
        </p:nvSpPr>
        <p:spPr/>
        <p:txBody>
          <a:bodyPr/>
          <a:lstStyle/>
          <a:p>
            <a:r>
              <a:rPr lang="en-US" altLang="en-US" dirty="0">
                <a:latin typeface="Arial" charset="0"/>
                <a:cs typeface="Arial" charset="0"/>
              </a:rPr>
              <a:t>Example</a:t>
            </a:r>
          </a:p>
        </p:txBody>
      </p:sp>
      <p:sp>
        <p:nvSpPr>
          <p:cNvPr id="7171"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We end when there is only one set, having added (A, B)</a:t>
            </a:r>
          </a:p>
        </p:txBody>
      </p:sp>
      <p:sp>
        <p:nvSpPr>
          <p:cNvPr id="5" name="TextBox 4"/>
          <p:cNvSpPr txBox="1"/>
          <p:nvPr/>
        </p:nvSpPr>
        <p:spPr>
          <a:xfrm>
            <a:off x="7375931" y="671691"/>
            <a:ext cx="813043" cy="6186309"/>
          </a:xfrm>
          <a:prstGeom prst="rect">
            <a:avLst/>
          </a:prstGeom>
          <a:noFill/>
        </p:spPr>
        <p:txBody>
          <a:bodyPr wrap="none" rtlCol="0">
            <a:spAutoFit/>
          </a:bodyPr>
          <a:lstStyle/>
          <a:p>
            <a:pPr algn="ctr"/>
            <a:r>
              <a:rPr lang="en-CA" dirty="0">
                <a:solidFill>
                  <a:srgbClr val="FF0000"/>
                </a:solidFill>
              </a:rPr>
              <a:t>{C, E}</a:t>
            </a:r>
          </a:p>
          <a:p>
            <a:pPr algn="ctr"/>
            <a:r>
              <a:rPr lang="en-CA" dirty="0">
                <a:solidFill>
                  <a:srgbClr val="FF0000"/>
                </a:solidFill>
              </a:rPr>
              <a:t>{H, I}</a:t>
            </a:r>
          </a:p>
          <a:p>
            <a:pPr algn="ctr"/>
            <a:r>
              <a:rPr lang="en-CA" dirty="0">
                <a:solidFill>
                  <a:srgbClr val="FF0000"/>
                </a:solidFill>
              </a:rPr>
              <a:t>{G, I}</a:t>
            </a:r>
          </a:p>
          <a:p>
            <a:pPr algn="ctr"/>
            <a:r>
              <a:rPr lang="en-CA" dirty="0">
                <a:solidFill>
                  <a:srgbClr val="FF0000"/>
                </a:solidFill>
              </a:rPr>
              <a:t>{F, G}</a:t>
            </a:r>
          </a:p>
          <a:p>
            <a:pPr algn="ctr"/>
            <a:r>
              <a:rPr lang="en-CA" dirty="0">
                <a:solidFill>
                  <a:srgbClr val="FF0000"/>
                </a:solidFill>
              </a:rPr>
              <a:t>{B, E}</a:t>
            </a:r>
          </a:p>
          <a:p>
            <a:pPr algn="ctr"/>
            <a:r>
              <a:rPr lang="en-CA" dirty="0">
                <a:solidFill>
                  <a:srgbClr val="FF0000"/>
                </a:solidFill>
              </a:rPr>
              <a:t>{E, H}</a:t>
            </a:r>
          </a:p>
          <a:p>
            <a:pPr algn="ctr"/>
            <a:r>
              <a:rPr lang="en-CA" dirty="0">
                <a:solidFill>
                  <a:schemeClr val="bg1">
                    <a:lumMod val="85000"/>
                  </a:schemeClr>
                </a:solidFill>
              </a:rPr>
              <a:t>{B, C}</a:t>
            </a:r>
          </a:p>
          <a:p>
            <a:pPr algn="ctr"/>
            <a:r>
              <a:rPr lang="en-CA" dirty="0">
                <a:solidFill>
                  <a:srgbClr val="FF0000"/>
                </a:solidFill>
              </a:rPr>
              <a:t>{H, K}</a:t>
            </a:r>
          </a:p>
          <a:p>
            <a:pPr algn="ctr"/>
            <a:r>
              <a:rPr lang="en-CA" dirty="0">
                <a:solidFill>
                  <a:srgbClr val="FF0000"/>
                </a:solidFill>
              </a:rPr>
              <a:t>{H, L}</a:t>
            </a:r>
          </a:p>
          <a:p>
            <a:pPr algn="ctr"/>
            <a:r>
              <a:rPr lang="en-CA" dirty="0">
                <a:solidFill>
                  <a:srgbClr val="FF0000"/>
                </a:solidFill>
              </a:rPr>
              <a:t>{D, E}</a:t>
            </a:r>
          </a:p>
          <a:p>
            <a:pPr algn="ctr"/>
            <a:r>
              <a:rPr lang="en-CA" dirty="0">
                <a:solidFill>
                  <a:schemeClr val="bg1">
                    <a:lumMod val="85000"/>
                  </a:schemeClr>
                </a:solidFill>
              </a:rPr>
              <a:t>{G, H}</a:t>
            </a:r>
          </a:p>
          <a:p>
            <a:pPr algn="ctr"/>
            <a:r>
              <a:rPr lang="en-CA" dirty="0">
                <a:solidFill>
                  <a:schemeClr val="bg1">
                    <a:lumMod val="85000"/>
                  </a:schemeClr>
                </a:solidFill>
              </a:rPr>
              <a:t>{I, K}</a:t>
            </a:r>
          </a:p>
          <a:p>
            <a:pPr algn="ctr"/>
            <a:r>
              <a:rPr lang="en-CA" dirty="0">
                <a:solidFill>
                  <a:schemeClr val="bg1">
                    <a:lumMod val="85000"/>
                  </a:schemeClr>
                </a:solidFill>
              </a:rPr>
              <a:t>{B, D}</a:t>
            </a:r>
          </a:p>
          <a:p>
            <a:pPr algn="ctr"/>
            <a:r>
              <a:rPr lang="en-CA" dirty="0">
                <a:solidFill>
                  <a:schemeClr val="bg1">
                    <a:lumMod val="85000"/>
                  </a:schemeClr>
                </a:solidFill>
              </a:rPr>
              <a:t>{D, F}</a:t>
            </a:r>
          </a:p>
          <a:p>
            <a:pPr algn="ctr"/>
            <a:r>
              <a:rPr lang="en-CA" dirty="0">
                <a:solidFill>
                  <a:schemeClr val="bg1">
                    <a:lumMod val="85000"/>
                  </a:schemeClr>
                </a:solidFill>
              </a:rPr>
              <a:t>{E, G}</a:t>
            </a:r>
          </a:p>
          <a:p>
            <a:pPr algn="ctr"/>
            <a:r>
              <a:rPr lang="en-CA" dirty="0">
                <a:solidFill>
                  <a:schemeClr val="bg1">
                    <a:lumMod val="85000"/>
                  </a:schemeClr>
                </a:solidFill>
              </a:rPr>
              <a:t>{K, L}</a:t>
            </a:r>
          </a:p>
          <a:p>
            <a:pPr algn="ctr"/>
            <a:r>
              <a:rPr lang="en-CA" dirty="0">
                <a:solidFill>
                  <a:srgbClr val="FF0000"/>
                </a:solidFill>
              </a:rPr>
              <a:t>{J, K}</a:t>
            </a:r>
          </a:p>
          <a:p>
            <a:pPr algn="ctr"/>
            <a:r>
              <a:rPr lang="en-CA" dirty="0">
                <a:solidFill>
                  <a:schemeClr val="bg1">
                    <a:lumMod val="85000"/>
                  </a:schemeClr>
                </a:solidFill>
              </a:rPr>
              <a:t>{J, I}</a:t>
            </a:r>
          </a:p>
          <a:p>
            <a:pPr algn="ctr"/>
            <a:r>
              <a:rPr lang="en-CA" dirty="0">
                <a:solidFill>
                  <a:schemeClr val="bg1">
                    <a:lumMod val="85000"/>
                  </a:schemeClr>
                </a:solidFill>
              </a:rPr>
              <a:t>{J, G}</a:t>
            </a:r>
          </a:p>
          <a:p>
            <a:pPr algn="ctr"/>
            <a:r>
              <a:rPr lang="en-CA" dirty="0">
                <a:solidFill>
                  <a:srgbClr val="FF0000"/>
                </a:solidFill>
              </a:rPr>
              <a:t>{A, B}</a:t>
            </a:r>
          </a:p>
          <a:p>
            <a:pPr algn="ctr"/>
            <a:r>
              <a:rPr lang="en-CA" dirty="0"/>
              <a:t>{A, D}</a:t>
            </a:r>
          </a:p>
          <a:p>
            <a:pPr algn="ctr"/>
            <a:r>
              <a:rPr lang="en-CA" dirty="0"/>
              <a:t>{E, F}</a:t>
            </a:r>
          </a:p>
        </p:txBody>
      </p:sp>
      <p:cxnSp>
        <p:nvCxnSpPr>
          <p:cNvPr id="6" name="Straight Arrow Connector 5"/>
          <p:cNvCxnSpPr/>
          <p:nvPr/>
        </p:nvCxnSpPr>
        <p:spPr>
          <a:xfrm>
            <a:off x="7055578" y="6084829"/>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1106014" y="2132856"/>
            <a:ext cx="3467681" cy="369332"/>
          </a:xfrm>
          <a:prstGeom prst="rect">
            <a:avLst/>
          </a:prstGeom>
          <a:noFill/>
        </p:spPr>
        <p:txBody>
          <a:bodyPr wrap="none" rtlCol="0">
            <a:spAutoFit/>
          </a:bodyPr>
          <a:lstStyle/>
          <a:p>
            <a:pPr algn="ctr"/>
            <a:r>
              <a:rPr lang="en-CA" dirty="0"/>
              <a:t>{A, B, C, D, E, F, G, H, I, K, L, J}</a:t>
            </a:r>
          </a:p>
        </p:txBody>
      </p:sp>
    </p:spTree>
    <p:extLst>
      <p:ext uri="{BB962C8B-B14F-4D97-AF65-F5344CB8AC3E}">
        <p14:creationId xmlns:p14="http://schemas.microsoft.com/office/powerpoint/2010/main" val="423780115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en-US" altLang="en-US">
                <a:latin typeface="Arial" charset="0"/>
                <a:cs typeface="Arial" charset="0"/>
              </a:rPr>
              <a:t>Summary</a:t>
            </a:r>
          </a:p>
        </p:txBody>
      </p:sp>
      <p:sp>
        <p:nvSpPr>
          <p:cNvPr id="25603"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This topic has covered Kruskal’s algorithm</a:t>
            </a:r>
          </a:p>
          <a:p>
            <a:pPr lvl="1"/>
            <a:r>
              <a:rPr lang="en-US" altLang="en-US" dirty="0">
                <a:latin typeface="Arial" charset="0"/>
                <a:cs typeface="Arial" charset="0"/>
              </a:rPr>
              <a:t>Sort the edges by weight</a:t>
            </a:r>
          </a:p>
          <a:p>
            <a:pPr lvl="1"/>
            <a:r>
              <a:rPr lang="en-US" altLang="en-US" dirty="0">
                <a:latin typeface="Arial" charset="0"/>
                <a:cs typeface="Arial" charset="0"/>
              </a:rPr>
              <a:t>Create a disjoint set of the vertices</a:t>
            </a:r>
          </a:p>
          <a:p>
            <a:pPr lvl="1"/>
            <a:r>
              <a:rPr lang="en-US" altLang="en-US" dirty="0">
                <a:latin typeface="Arial" charset="0"/>
                <a:cs typeface="Arial" charset="0"/>
              </a:rPr>
              <a:t>Begin adding the edges one-by-one checking to ensure no cycles are introduced</a:t>
            </a:r>
          </a:p>
          <a:p>
            <a:pPr lvl="1"/>
            <a:r>
              <a:rPr lang="en-US" altLang="en-US" dirty="0">
                <a:latin typeface="Arial" charset="0"/>
                <a:cs typeface="Arial" charset="0"/>
              </a:rPr>
              <a:t>The result is a minimum spanning tree</a:t>
            </a:r>
          </a:p>
          <a:p>
            <a:pPr lvl="1"/>
            <a:r>
              <a:rPr lang="en-US" altLang="en-US" dirty="0">
                <a:latin typeface="Arial" charset="0"/>
                <a:cs typeface="Arial" charset="0"/>
              </a:rPr>
              <a:t>The run time is </a:t>
            </a:r>
            <a:r>
              <a:rPr lang="en-US" altLang="en-US" dirty="0">
                <a:latin typeface="Symbol" pitchFamily="18" charset="2"/>
                <a:cs typeface="Arial" charset="0"/>
              </a:rPr>
              <a:t>O</a:t>
            </a:r>
            <a:r>
              <a:rPr lang="en-US" altLang="en-US" dirty="0">
                <a:latin typeface="Times New Roman" pitchFamily="18" charset="0"/>
                <a:cs typeface="Arial" charset="0"/>
              </a:rPr>
              <a:t>(|</a:t>
            </a:r>
            <a:r>
              <a:rPr lang="en-US" altLang="en-US" i="1" dirty="0">
                <a:latin typeface="Times New Roman" pitchFamily="18" charset="0"/>
                <a:cs typeface="Arial" charset="0"/>
              </a:rPr>
              <a:t>E</a:t>
            </a:r>
            <a:r>
              <a:rPr lang="en-US" altLang="en-US" dirty="0">
                <a:latin typeface="Times New Roman" pitchFamily="18" charset="0"/>
                <a:cs typeface="Arial" charset="0"/>
              </a:rPr>
              <a:t>| </a:t>
            </a:r>
            <a:r>
              <a:rPr lang="en-US" altLang="en-US" dirty="0" err="1">
                <a:latin typeface="Times New Roman" pitchFamily="18" charset="0"/>
                <a:cs typeface="Arial" charset="0"/>
              </a:rPr>
              <a:t>ln</a:t>
            </a:r>
            <a:r>
              <a:rPr lang="en-US" altLang="en-US" dirty="0">
                <a:latin typeface="Times New Roman" pitchFamily="18" charset="0"/>
                <a:cs typeface="Arial" charset="0"/>
              </a:rPr>
              <a:t>(|</a:t>
            </a:r>
            <a:r>
              <a:rPr lang="en-US" altLang="en-US" i="1" dirty="0">
                <a:latin typeface="Times New Roman" pitchFamily="18" charset="0"/>
                <a:cs typeface="Arial" charset="0"/>
              </a:rPr>
              <a:t>V</a:t>
            </a:r>
            <a:r>
              <a:rPr lang="en-US" altLang="en-US" dirty="0">
                <a:latin typeface="Times New Roman" pitchFamily="18" charset="0"/>
                <a:cs typeface="Arial" charset="0"/>
              </a:rPr>
              <a:t>|)</a:t>
            </a:r>
            <a:endParaRPr lang="en-US" altLang="en-US" dirty="0">
              <a:latin typeface="Arial" charset="0"/>
              <a:cs typeface="Arial" charset="0"/>
            </a:endParaRPr>
          </a:p>
        </p:txBody>
      </p:sp>
    </p:spTree>
    <p:extLst>
      <p:ext uri="{BB962C8B-B14F-4D97-AF65-F5344CB8AC3E}">
        <p14:creationId xmlns:p14="http://schemas.microsoft.com/office/powerpoint/2010/main" val="21747096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5196" name="Rectangle 12"/>
          <p:cNvSpPr>
            <a:spLocks noGrp="1" noChangeArrowheads="1"/>
          </p:cNvSpPr>
          <p:nvPr>
            <p:ph type="title"/>
          </p:nvPr>
        </p:nvSpPr>
        <p:spPr/>
        <p:txBody>
          <a:bodyPr/>
          <a:lstStyle/>
          <a:p>
            <a:r>
              <a:rPr lang="en-US" altLang="en-US" dirty="0">
                <a:latin typeface="Arial" charset="0"/>
                <a:cs typeface="Arial" charset="0"/>
              </a:rPr>
              <a:t>Spanning trees on weighted graphs</a:t>
            </a:r>
            <a:endParaRPr lang="en-US" altLang="zh-CN" dirty="0"/>
          </a:p>
        </p:txBody>
      </p:sp>
      <p:sp>
        <p:nvSpPr>
          <p:cNvPr id="1245186" name="Rectangle 2"/>
          <p:cNvSpPr>
            <a:spLocks noGrp="1" noChangeArrowheads="1"/>
          </p:cNvSpPr>
          <p:nvPr>
            <p:ph type="body" idx="1"/>
          </p:nvPr>
        </p:nvSpPr>
        <p:spPr/>
        <p:txBody>
          <a:bodyPr/>
          <a:lstStyle/>
          <a:p>
            <a:pPr>
              <a:buNone/>
            </a:pPr>
            <a:r>
              <a:rPr lang="en-US" altLang="en-US" dirty="0">
                <a:latin typeface="Arial" charset="0"/>
                <a:cs typeface="Arial" charset="0"/>
              </a:rPr>
              <a:t>	The weight of a spanning tree is the sum of the weights on all the edges which comprise the spanning tree</a:t>
            </a:r>
          </a:p>
        </p:txBody>
      </p:sp>
      <p:grpSp>
        <p:nvGrpSpPr>
          <p:cNvPr id="5" name="Group 4"/>
          <p:cNvGrpSpPr/>
          <p:nvPr/>
        </p:nvGrpSpPr>
        <p:grpSpPr>
          <a:xfrm>
            <a:off x="1219200" y="3810000"/>
            <a:ext cx="1524000" cy="1524000"/>
            <a:chOff x="1219200" y="3810000"/>
            <a:chExt cx="1524000" cy="1524000"/>
          </a:xfrm>
        </p:grpSpPr>
        <p:sp>
          <p:nvSpPr>
            <p:cNvPr id="1245197" name="Oval 13"/>
            <p:cNvSpPr>
              <a:spLocks noChangeAspect="1" noChangeArrowheads="1"/>
            </p:cNvSpPr>
            <p:nvPr/>
          </p:nvSpPr>
          <p:spPr bwMode="auto">
            <a:xfrm>
              <a:off x="1901825" y="3810000"/>
              <a:ext cx="155575" cy="155575"/>
            </a:xfrm>
            <a:prstGeom prst="ellipse">
              <a:avLst/>
            </a:prstGeom>
            <a:solidFill>
              <a:schemeClr val="tx1"/>
            </a:solidFill>
            <a:ln>
              <a:noFill/>
            </a:ln>
            <a:effectLst/>
            <a:extLst>
              <a:ext uri="{91240B29-F687-4F45-9708-019B960494DF}">
                <a14:hiddenLine xmlns:a14="http://schemas.microsoft.com/office/drawing/2010/main" w="2857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zh-CN" sz="2400"/>
            </a:p>
          </p:txBody>
        </p:sp>
        <p:sp>
          <p:nvSpPr>
            <p:cNvPr id="1245198" name="Oval 14"/>
            <p:cNvSpPr>
              <a:spLocks noChangeAspect="1" noChangeArrowheads="1"/>
            </p:cNvSpPr>
            <p:nvPr/>
          </p:nvSpPr>
          <p:spPr bwMode="auto">
            <a:xfrm>
              <a:off x="1901825" y="5178425"/>
              <a:ext cx="155575" cy="155575"/>
            </a:xfrm>
            <a:prstGeom prst="ellipse">
              <a:avLst/>
            </a:prstGeom>
            <a:solidFill>
              <a:schemeClr val="tx1"/>
            </a:solidFill>
            <a:ln>
              <a:noFill/>
            </a:ln>
            <a:effectLst/>
            <a:extLst>
              <a:ext uri="{91240B29-F687-4F45-9708-019B960494DF}">
                <a14:hiddenLine xmlns:a14="http://schemas.microsoft.com/office/drawing/2010/main" w="2857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zh-CN" sz="2400"/>
            </a:p>
          </p:txBody>
        </p:sp>
        <p:sp>
          <p:nvSpPr>
            <p:cNvPr id="1245199" name="Oval 15"/>
            <p:cNvSpPr>
              <a:spLocks noChangeAspect="1" noChangeArrowheads="1"/>
            </p:cNvSpPr>
            <p:nvPr/>
          </p:nvSpPr>
          <p:spPr bwMode="auto">
            <a:xfrm>
              <a:off x="2587625" y="4495800"/>
              <a:ext cx="155575" cy="155575"/>
            </a:xfrm>
            <a:prstGeom prst="ellipse">
              <a:avLst/>
            </a:prstGeom>
            <a:solidFill>
              <a:schemeClr val="tx1"/>
            </a:solidFill>
            <a:ln>
              <a:noFill/>
            </a:ln>
            <a:effectLst/>
            <a:extLst>
              <a:ext uri="{91240B29-F687-4F45-9708-019B960494DF}">
                <a14:hiddenLine xmlns:a14="http://schemas.microsoft.com/office/drawing/2010/main" w="2857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zh-CN" sz="2400"/>
            </a:p>
          </p:txBody>
        </p:sp>
        <p:sp>
          <p:nvSpPr>
            <p:cNvPr id="1245200" name="Oval 16"/>
            <p:cNvSpPr>
              <a:spLocks noChangeAspect="1" noChangeArrowheads="1"/>
            </p:cNvSpPr>
            <p:nvPr/>
          </p:nvSpPr>
          <p:spPr bwMode="auto">
            <a:xfrm>
              <a:off x="1219200" y="4495800"/>
              <a:ext cx="155575" cy="155575"/>
            </a:xfrm>
            <a:prstGeom prst="ellipse">
              <a:avLst/>
            </a:prstGeom>
            <a:solidFill>
              <a:schemeClr val="tx1"/>
            </a:solidFill>
            <a:ln>
              <a:noFill/>
            </a:ln>
            <a:effectLst/>
            <a:extLst>
              <a:ext uri="{91240B29-F687-4F45-9708-019B960494DF}">
                <a14:hiddenLine xmlns:a14="http://schemas.microsoft.com/office/drawing/2010/main" w="2857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zh-CN" sz="2400"/>
            </a:p>
          </p:txBody>
        </p:sp>
        <p:cxnSp>
          <p:nvCxnSpPr>
            <p:cNvPr id="1245201" name="AutoShape 17"/>
            <p:cNvCxnSpPr>
              <a:cxnSpLocks noChangeShapeType="1"/>
              <a:stCxn id="1245197" idx="3"/>
              <a:endCxn id="1245200" idx="7"/>
            </p:cNvCxnSpPr>
            <p:nvPr/>
          </p:nvCxnSpPr>
          <p:spPr bwMode="auto">
            <a:xfrm flipH="1">
              <a:off x="1352550" y="3943350"/>
              <a:ext cx="571500" cy="574675"/>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45202" name="AutoShape 18"/>
            <p:cNvCxnSpPr>
              <a:cxnSpLocks noChangeShapeType="1"/>
              <a:stCxn id="1245197" idx="5"/>
              <a:endCxn id="1245199" idx="1"/>
            </p:cNvCxnSpPr>
            <p:nvPr/>
          </p:nvCxnSpPr>
          <p:spPr bwMode="auto">
            <a:xfrm>
              <a:off x="2035175" y="3943350"/>
              <a:ext cx="574675" cy="574675"/>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45203" name="AutoShape 19"/>
            <p:cNvCxnSpPr>
              <a:cxnSpLocks noChangeShapeType="1"/>
              <a:stCxn id="1245199" idx="3"/>
              <a:endCxn id="1245198" idx="7"/>
            </p:cNvCxnSpPr>
            <p:nvPr/>
          </p:nvCxnSpPr>
          <p:spPr bwMode="auto">
            <a:xfrm flipH="1">
              <a:off x="2035175" y="4629150"/>
              <a:ext cx="574675" cy="57150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45204" name="AutoShape 20"/>
            <p:cNvCxnSpPr>
              <a:cxnSpLocks noChangeShapeType="1"/>
              <a:stCxn id="1245198" idx="1"/>
              <a:endCxn id="1245200" idx="5"/>
            </p:cNvCxnSpPr>
            <p:nvPr/>
          </p:nvCxnSpPr>
          <p:spPr bwMode="auto">
            <a:xfrm flipH="1" flipV="1">
              <a:off x="1352550" y="4629150"/>
              <a:ext cx="571500" cy="57150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45205" name="AutoShape 21"/>
            <p:cNvCxnSpPr>
              <a:cxnSpLocks noChangeShapeType="1"/>
              <a:stCxn id="1245200" idx="6"/>
              <a:endCxn id="1245199" idx="2"/>
            </p:cNvCxnSpPr>
            <p:nvPr/>
          </p:nvCxnSpPr>
          <p:spPr bwMode="auto">
            <a:xfrm>
              <a:off x="1374775" y="4573588"/>
              <a:ext cx="1212850" cy="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45206" name="AutoShape 22"/>
            <p:cNvCxnSpPr>
              <a:cxnSpLocks noChangeShapeType="1"/>
              <a:stCxn id="1245197" idx="4"/>
              <a:endCxn id="1245198" idx="0"/>
            </p:cNvCxnSpPr>
            <p:nvPr/>
          </p:nvCxnSpPr>
          <p:spPr bwMode="auto">
            <a:xfrm>
              <a:off x="1979613" y="3965575"/>
              <a:ext cx="0" cy="121285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45207" name="Text Box 23"/>
            <p:cNvSpPr txBox="1">
              <a:spLocks noChangeArrowheads="1"/>
            </p:cNvSpPr>
            <p:nvPr/>
          </p:nvSpPr>
          <p:spPr bwMode="auto">
            <a:xfrm>
              <a:off x="1371600" y="3970338"/>
              <a:ext cx="298450" cy="36671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r>
                <a:rPr lang="en-US" altLang="zh-CN" sz="1800">
                  <a:ea typeface="宋体" panose="02010600030101010101" pitchFamily="2" charset="-122"/>
                </a:rPr>
                <a:t>4</a:t>
              </a:r>
            </a:p>
          </p:txBody>
        </p:sp>
        <p:sp>
          <p:nvSpPr>
            <p:cNvPr id="1245208" name="Text Box 24"/>
            <p:cNvSpPr txBox="1">
              <a:spLocks noChangeArrowheads="1"/>
            </p:cNvSpPr>
            <p:nvPr/>
          </p:nvSpPr>
          <p:spPr bwMode="auto">
            <a:xfrm>
              <a:off x="2286000" y="3970338"/>
              <a:ext cx="298450" cy="36671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r>
                <a:rPr lang="en-US" altLang="zh-CN" sz="1800">
                  <a:ea typeface="宋体" panose="02010600030101010101" pitchFamily="2" charset="-122"/>
                </a:rPr>
                <a:t>7</a:t>
              </a:r>
            </a:p>
          </p:txBody>
        </p:sp>
        <p:sp>
          <p:nvSpPr>
            <p:cNvPr id="1245209" name="Text Box 25"/>
            <p:cNvSpPr txBox="1">
              <a:spLocks noChangeArrowheads="1"/>
            </p:cNvSpPr>
            <p:nvPr/>
          </p:nvSpPr>
          <p:spPr bwMode="auto">
            <a:xfrm>
              <a:off x="1371600" y="4800600"/>
              <a:ext cx="298450" cy="3667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r>
                <a:rPr lang="en-US" altLang="zh-CN" sz="1800">
                  <a:ea typeface="宋体" panose="02010600030101010101" pitchFamily="2" charset="-122"/>
                </a:rPr>
                <a:t>1</a:t>
              </a:r>
            </a:p>
          </p:txBody>
        </p:sp>
        <p:sp>
          <p:nvSpPr>
            <p:cNvPr id="1245210" name="Text Box 26"/>
            <p:cNvSpPr txBox="1">
              <a:spLocks noChangeArrowheads="1"/>
            </p:cNvSpPr>
            <p:nvPr/>
          </p:nvSpPr>
          <p:spPr bwMode="auto">
            <a:xfrm>
              <a:off x="2286000" y="4800600"/>
              <a:ext cx="298450" cy="3667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r>
                <a:rPr lang="en-US" altLang="zh-CN" sz="1800" dirty="0">
                  <a:ea typeface="宋体" panose="02010600030101010101" pitchFamily="2" charset="-122"/>
                </a:rPr>
                <a:t>5</a:t>
              </a:r>
            </a:p>
          </p:txBody>
        </p:sp>
        <p:sp>
          <p:nvSpPr>
            <p:cNvPr id="1245211" name="Text Box 27"/>
            <p:cNvSpPr txBox="1">
              <a:spLocks noChangeArrowheads="1"/>
            </p:cNvSpPr>
            <p:nvPr/>
          </p:nvSpPr>
          <p:spPr bwMode="auto">
            <a:xfrm>
              <a:off x="1600200" y="4267200"/>
              <a:ext cx="298450" cy="3667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r>
                <a:rPr lang="en-US" altLang="zh-CN" sz="1800">
                  <a:ea typeface="宋体" panose="02010600030101010101" pitchFamily="2" charset="-122"/>
                </a:rPr>
                <a:t>9</a:t>
              </a:r>
            </a:p>
          </p:txBody>
        </p:sp>
        <p:sp>
          <p:nvSpPr>
            <p:cNvPr id="1245212" name="Text Box 28"/>
            <p:cNvSpPr txBox="1">
              <a:spLocks noChangeArrowheads="1"/>
            </p:cNvSpPr>
            <p:nvPr/>
          </p:nvSpPr>
          <p:spPr bwMode="auto">
            <a:xfrm>
              <a:off x="1752600" y="4648200"/>
              <a:ext cx="298450" cy="3667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r>
                <a:rPr lang="en-US" altLang="zh-CN" sz="1800">
                  <a:ea typeface="宋体" panose="02010600030101010101" pitchFamily="2" charset="-122"/>
                </a:rPr>
                <a:t>2</a:t>
              </a:r>
            </a:p>
          </p:txBody>
        </p:sp>
      </p:grpSp>
      <p:grpSp>
        <p:nvGrpSpPr>
          <p:cNvPr id="6" name="Group 5"/>
          <p:cNvGrpSpPr/>
          <p:nvPr/>
        </p:nvGrpSpPr>
        <p:grpSpPr>
          <a:xfrm>
            <a:off x="3124200" y="3810000"/>
            <a:ext cx="1524000" cy="1524000"/>
            <a:chOff x="3124200" y="3810000"/>
            <a:chExt cx="1524000" cy="1524000"/>
          </a:xfrm>
        </p:grpSpPr>
        <p:cxnSp>
          <p:nvCxnSpPr>
            <p:cNvPr id="1245187" name="AutoShape 3"/>
            <p:cNvCxnSpPr>
              <a:cxnSpLocks noChangeShapeType="1"/>
              <a:stCxn id="1245213" idx="5"/>
              <a:endCxn id="1245215" idx="1"/>
            </p:cNvCxnSpPr>
            <p:nvPr/>
          </p:nvCxnSpPr>
          <p:spPr bwMode="auto">
            <a:xfrm>
              <a:off x="3940175" y="3943350"/>
              <a:ext cx="574675" cy="574675"/>
            </a:xfrm>
            <a:prstGeom prst="straightConnector1">
              <a:avLst/>
            </a:prstGeom>
            <a:noFill/>
            <a:ln w="28575">
              <a:solidFill>
                <a:schemeClr val="bg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45188" name="AutoShape 4"/>
            <p:cNvCxnSpPr>
              <a:cxnSpLocks noChangeShapeType="1"/>
              <a:stCxn id="1245214" idx="1"/>
              <a:endCxn id="1245216" idx="5"/>
            </p:cNvCxnSpPr>
            <p:nvPr/>
          </p:nvCxnSpPr>
          <p:spPr bwMode="auto">
            <a:xfrm flipH="1" flipV="1">
              <a:off x="3257550" y="4629150"/>
              <a:ext cx="571500" cy="571500"/>
            </a:xfrm>
            <a:prstGeom prst="straightConnector1">
              <a:avLst/>
            </a:prstGeom>
            <a:noFill/>
            <a:ln w="28575">
              <a:solidFill>
                <a:schemeClr val="bg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45189" name="AutoShape 5"/>
            <p:cNvCxnSpPr>
              <a:cxnSpLocks noChangeShapeType="1"/>
              <a:stCxn id="1245216" idx="6"/>
              <a:endCxn id="1245215" idx="2"/>
            </p:cNvCxnSpPr>
            <p:nvPr/>
          </p:nvCxnSpPr>
          <p:spPr bwMode="auto">
            <a:xfrm>
              <a:off x="3279775" y="4573588"/>
              <a:ext cx="1212850" cy="0"/>
            </a:xfrm>
            <a:prstGeom prst="straightConnector1">
              <a:avLst/>
            </a:prstGeom>
            <a:noFill/>
            <a:ln w="28575">
              <a:solidFill>
                <a:schemeClr val="bg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45213" name="Oval 29"/>
            <p:cNvSpPr>
              <a:spLocks noChangeAspect="1" noChangeArrowheads="1"/>
            </p:cNvSpPr>
            <p:nvPr/>
          </p:nvSpPr>
          <p:spPr bwMode="auto">
            <a:xfrm>
              <a:off x="3806825" y="3810000"/>
              <a:ext cx="155575" cy="155575"/>
            </a:xfrm>
            <a:prstGeom prst="ellipse">
              <a:avLst/>
            </a:prstGeom>
            <a:solidFill>
              <a:schemeClr val="tx1"/>
            </a:solidFill>
            <a:ln>
              <a:noFill/>
            </a:ln>
            <a:effectLst/>
            <a:extLst>
              <a:ext uri="{91240B29-F687-4F45-9708-019B960494DF}">
                <a14:hiddenLine xmlns:a14="http://schemas.microsoft.com/office/drawing/2010/main" w="2857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zh-CN" sz="2400"/>
            </a:p>
          </p:txBody>
        </p:sp>
        <p:sp>
          <p:nvSpPr>
            <p:cNvPr id="1245214" name="Oval 30"/>
            <p:cNvSpPr>
              <a:spLocks noChangeAspect="1" noChangeArrowheads="1"/>
            </p:cNvSpPr>
            <p:nvPr/>
          </p:nvSpPr>
          <p:spPr bwMode="auto">
            <a:xfrm>
              <a:off x="3806825" y="5178425"/>
              <a:ext cx="155575" cy="155575"/>
            </a:xfrm>
            <a:prstGeom prst="ellipse">
              <a:avLst/>
            </a:prstGeom>
            <a:solidFill>
              <a:schemeClr val="tx1"/>
            </a:solidFill>
            <a:ln>
              <a:noFill/>
            </a:ln>
            <a:effectLst/>
            <a:extLst>
              <a:ext uri="{91240B29-F687-4F45-9708-019B960494DF}">
                <a14:hiddenLine xmlns:a14="http://schemas.microsoft.com/office/drawing/2010/main" w="2857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zh-CN" sz="2400"/>
            </a:p>
          </p:txBody>
        </p:sp>
        <p:sp>
          <p:nvSpPr>
            <p:cNvPr id="1245215" name="Oval 31"/>
            <p:cNvSpPr>
              <a:spLocks noChangeAspect="1" noChangeArrowheads="1"/>
            </p:cNvSpPr>
            <p:nvPr/>
          </p:nvSpPr>
          <p:spPr bwMode="auto">
            <a:xfrm>
              <a:off x="4492625" y="4495800"/>
              <a:ext cx="155575" cy="155575"/>
            </a:xfrm>
            <a:prstGeom prst="ellipse">
              <a:avLst/>
            </a:prstGeom>
            <a:solidFill>
              <a:schemeClr val="tx1"/>
            </a:solidFill>
            <a:ln>
              <a:noFill/>
            </a:ln>
            <a:effectLst/>
            <a:extLst>
              <a:ext uri="{91240B29-F687-4F45-9708-019B960494DF}">
                <a14:hiddenLine xmlns:a14="http://schemas.microsoft.com/office/drawing/2010/main" w="2857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zh-CN" sz="2400"/>
            </a:p>
          </p:txBody>
        </p:sp>
        <p:sp>
          <p:nvSpPr>
            <p:cNvPr id="1245216" name="Oval 32"/>
            <p:cNvSpPr>
              <a:spLocks noChangeAspect="1" noChangeArrowheads="1"/>
            </p:cNvSpPr>
            <p:nvPr/>
          </p:nvSpPr>
          <p:spPr bwMode="auto">
            <a:xfrm>
              <a:off x="3124200" y="4495800"/>
              <a:ext cx="155575" cy="155575"/>
            </a:xfrm>
            <a:prstGeom prst="ellipse">
              <a:avLst/>
            </a:prstGeom>
            <a:solidFill>
              <a:schemeClr val="tx1"/>
            </a:solidFill>
            <a:ln>
              <a:noFill/>
            </a:ln>
            <a:effectLst/>
            <a:extLst>
              <a:ext uri="{91240B29-F687-4F45-9708-019B960494DF}">
                <a14:hiddenLine xmlns:a14="http://schemas.microsoft.com/office/drawing/2010/main" w="2857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zh-CN" sz="2400"/>
            </a:p>
          </p:txBody>
        </p:sp>
        <p:cxnSp>
          <p:nvCxnSpPr>
            <p:cNvPr id="1245217" name="AutoShape 33"/>
            <p:cNvCxnSpPr>
              <a:cxnSpLocks noChangeShapeType="1"/>
              <a:stCxn id="1245213" idx="3"/>
              <a:endCxn id="1245216" idx="7"/>
            </p:cNvCxnSpPr>
            <p:nvPr/>
          </p:nvCxnSpPr>
          <p:spPr bwMode="auto">
            <a:xfrm flipH="1">
              <a:off x="3257550" y="3943350"/>
              <a:ext cx="571500" cy="574675"/>
            </a:xfrm>
            <a:prstGeom prst="straightConnector1">
              <a:avLst/>
            </a:prstGeom>
            <a:noFill/>
            <a:ln w="3810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45218" name="AutoShape 34"/>
            <p:cNvCxnSpPr>
              <a:cxnSpLocks noChangeShapeType="1"/>
              <a:stCxn id="1245215" idx="3"/>
              <a:endCxn id="1245214" idx="7"/>
            </p:cNvCxnSpPr>
            <p:nvPr/>
          </p:nvCxnSpPr>
          <p:spPr bwMode="auto">
            <a:xfrm flipH="1">
              <a:off x="3940175" y="4629150"/>
              <a:ext cx="574675" cy="571500"/>
            </a:xfrm>
            <a:prstGeom prst="straightConnector1">
              <a:avLst/>
            </a:prstGeom>
            <a:noFill/>
            <a:ln w="3810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45219" name="AutoShape 35"/>
            <p:cNvCxnSpPr>
              <a:cxnSpLocks noChangeShapeType="1"/>
              <a:stCxn id="1245213" idx="4"/>
              <a:endCxn id="1245214" idx="0"/>
            </p:cNvCxnSpPr>
            <p:nvPr/>
          </p:nvCxnSpPr>
          <p:spPr bwMode="auto">
            <a:xfrm>
              <a:off x="3884613" y="3965575"/>
              <a:ext cx="0" cy="1212850"/>
            </a:xfrm>
            <a:prstGeom prst="straightConnector1">
              <a:avLst/>
            </a:prstGeom>
            <a:noFill/>
            <a:ln w="3810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7" name="Group 6"/>
          <p:cNvGrpSpPr/>
          <p:nvPr/>
        </p:nvGrpSpPr>
        <p:grpSpPr>
          <a:xfrm>
            <a:off x="4956175" y="3810000"/>
            <a:ext cx="1524000" cy="1524000"/>
            <a:chOff x="4956175" y="3810000"/>
            <a:chExt cx="1524000" cy="1524000"/>
          </a:xfrm>
        </p:grpSpPr>
        <p:cxnSp>
          <p:nvCxnSpPr>
            <p:cNvPr id="1245190" name="AutoShape 6"/>
            <p:cNvCxnSpPr>
              <a:cxnSpLocks noChangeShapeType="1"/>
              <a:stCxn id="1245220" idx="5"/>
              <a:endCxn id="1245222" idx="1"/>
            </p:cNvCxnSpPr>
            <p:nvPr/>
          </p:nvCxnSpPr>
          <p:spPr bwMode="auto">
            <a:xfrm>
              <a:off x="5772150" y="3943350"/>
              <a:ext cx="574675" cy="574675"/>
            </a:xfrm>
            <a:prstGeom prst="straightConnector1">
              <a:avLst/>
            </a:prstGeom>
            <a:noFill/>
            <a:ln w="28575">
              <a:solidFill>
                <a:schemeClr val="bg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45191" name="AutoShape 7"/>
            <p:cNvCxnSpPr>
              <a:cxnSpLocks noChangeShapeType="1"/>
              <a:stCxn id="1245222" idx="3"/>
              <a:endCxn id="1245221" idx="7"/>
            </p:cNvCxnSpPr>
            <p:nvPr/>
          </p:nvCxnSpPr>
          <p:spPr bwMode="auto">
            <a:xfrm flipH="1">
              <a:off x="5772150" y="4629150"/>
              <a:ext cx="574675" cy="571500"/>
            </a:xfrm>
            <a:prstGeom prst="straightConnector1">
              <a:avLst/>
            </a:prstGeom>
            <a:noFill/>
            <a:ln w="3810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45192" name="AutoShape 8"/>
            <p:cNvCxnSpPr>
              <a:cxnSpLocks noChangeShapeType="1"/>
              <a:stCxn id="1245220" idx="4"/>
              <a:endCxn id="1245221" idx="0"/>
            </p:cNvCxnSpPr>
            <p:nvPr/>
          </p:nvCxnSpPr>
          <p:spPr bwMode="auto">
            <a:xfrm>
              <a:off x="5716588" y="3965575"/>
              <a:ext cx="0" cy="1212850"/>
            </a:xfrm>
            <a:prstGeom prst="straightConnector1">
              <a:avLst/>
            </a:prstGeom>
            <a:noFill/>
            <a:ln w="3810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45220" name="Oval 36"/>
            <p:cNvSpPr>
              <a:spLocks noChangeAspect="1" noChangeArrowheads="1"/>
            </p:cNvSpPr>
            <p:nvPr/>
          </p:nvSpPr>
          <p:spPr bwMode="auto">
            <a:xfrm>
              <a:off x="5638800" y="3810000"/>
              <a:ext cx="155575" cy="155575"/>
            </a:xfrm>
            <a:prstGeom prst="ellipse">
              <a:avLst/>
            </a:prstGeom>
            <a:solidFill>
              <a:schemeClr val="tx1"/>
            </a:solidFill>
            <a:ln>
              <a:noFill/>
            </a:ln>
            <a:effectLst/>
            <a:extLst>
              <a:ext uri="{91240B29-F687-4F45-9708-019B960494DF}">
                <a14:hiddenLine xmlns:a14="http://schemas.microsoft.com/office/drawing/2010/main" w="2857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zh-CN" sz="2400"/>
            </a:p>
          </p:txBody>
        </p:sp>
        <p:sp>
          <p:nvSpPr>
            <p:cNvPr id="1245221" name="Oval 37"/>
            <p:cNvSpPr>
              <a:spLocks noChangeAspect="1" noChangeArrowheads="1"/>
            </p:cNvSpPr>
            <p:nvPr/>
          </p:nvSpPr>
          <p:spPr bwMode="auto">
            <a:xfrm>
              <a:off x="5638800" y="5178425"/>
              <a:ext cx="155575" cy="155575"/>
            </a:xfrm>
            <a:prstGeom prst="ellipse">
              <a:avLst/>
            </a:prstGeom>
            <a:solidFill>
              <a:schemeClr val="tx1"/>
            </a:solidFill>
            <a:ln>
              <a:noFill/>
            </a:ln>
            <a:effectLst/>
            <a:extLst>
              <a:ext uri="{91240B29-F687-4F45-9708-019B960494DF}">
                <a14:hiddenLine xmlns:a14="http://schemas.microsoft.com/office/drawing/2010/main" w="2857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zh-CN" sz="2400"/>
            </a:p>
          </p:txBody>
        </p:sp>
        <p:sp>
          <p:nvSpPr>
            <p:cNvPr id="1245222" name="Oval 38"/>
            <p:cNvSpPr>
              <a:spLocks noChangeAspect="1" noChangeArrowheads="1"/>
            </p:cNvSpPr>
            <p:nvPr/>
          </p:nvSpPr>
          <p:spPr bwMode="auto">
            <a:xfrm>
              <a:off x="6324600" y="4495800"/>
              <a:ext cx="155575" cy="155575"/>
            </a:xfrm>
            <a:prstGeom prst="ellipse">
              <a:avLst/>
            </a:prstGeom>
            <a:solidFill>
              <a:schemeClr val="tx1"/>
            </a:solidFill>
            <a:ln>
              <a:noFill/>
            </a:ln>
            <a:effectLst/>
            <a:extLst>
              <a:ext uri="{91240B29-F687-4F45-9708-019B960494DF}">
                <a14:hiddenLine xmlns:a14="http://schemas.microsoft.com/office/drawing/2010/main" w="2857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zh-CN" sz="2400"/>
            </a:p>
          </p:txBody>
        </p:sp>
        <p:sp>
          <p:nvSpPr>
            <p:cNvPr id="1245223" name="Oval 39"/>
            <p:cNvSpPr>
              <a:spLocks noChangeAspect="1" noChangeArrowheads="1"/>
            </p:cNvSpPr>
            <p:nvPr/>
          </p:nvSpPr>
          <p:spPr bwMode="auto">
            <a:xfrm>
              <a:off x="4956175" y="4495800"/>
              <a:ext cx="155575" cy="155575"/>
            </a:xfrm>
            <a:prstGeom prst="ellipse">
              <a:avLst/>
            </a:prstGeom>
            <a:solidFill>
              <a:schemeClr val="tx1"/>
            </a:solidFill>
            <a:ln>
              <a:noFill/>
            </a:ln>
            <a:effectLst/>
            <a:extLst>
              <a:ext uri="{91240B29-F687-4F45-9708-019B960494DF}">
                <a14:hiddenLine xmlns:a14="http://schemas.microsoft.com/office/drawing/2010/main" w="2857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zh-CN" sz="2400"/>
            </a:p>
          </p:txBody>
        </p:sp>
        <p:cxnSp>
          <p:nvCxnSpPr>
            <p:cNvPr id="1245224" name="AutoShape 40"/>
            <p:cNvCxnSpPr>
              <a:cxnSpLocks noChangeShapeType="1"/>
              <a:stCxn id="1245220" idx="3"/>
              <a:endCxn id="1245223" idx="7"/>
            </p:cNvCxnSpPr>
            <p:nvPr/>
          </p:nvCxnSpPr>
          <p:spPr bwMode="auto">
            <a:xfrm flipH="1">
              <a:off x="5089525" y="3943350"/>
              <a:ext cx="571500" cy="574675"/>
            </a:xfrm>
            <a:prstGeom prst="straightConnector1">
              <a:avLst/>
            </a:prstGeom>
            <a:noFill/>
            <a:ln w="28575">
              <a:solidFill>
                <a:schemeClr val="bg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45225" name="AutoShape 41"/>
            <p:cNvCxnSpPr>
              <a:cxnSpLocks noChangeShapeType="1"/>
              <a:stCxn id="1245221" idx="1"/>
              <a:endCxn id="1245223" idx="5"/>
            </p:cNvCxnSpPr>
            <p:nvPr/>
          </p:nvCxnSpPr>
          <p:spPr bwMode="auto">
            <a:xfrm flipH="1" flipV="1">
              <a:off x="5089525" y="4629150"/>
              <a:ext cx="571500" cy="571500"/>
            </a:xfrm>
            <a:prstGeom prst="straightConnector1">
              <a:avLst/>
            </a:prstGeom>
            <a:noFill/>
            <a:ln w="3810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45226" name="AutoShape 42"/>
            <p:cNvCxnSpPr>
              <a:cxnSpLocks noChangeShapeType="1"/>
              <a:stCxn id="1245223" idx="6"/>
              <a:endCxn id="1245222" idx="2"/>
            </p:cNvCxnSpPr>
            <p:nvPr/>
          </p:nvCxnSpPr>
          <p:spPr bwMode="auto">
            <a:xfrm>
              <a:off x="5111750" y="4573588"/>
              <a:ext cx="1212850" cy="0"/>
            </a:xfrm>
            <a:prstGeom prst="straightConnector1">
              <a:avLst/>
            </a:prstGeom>
            <a:noFill/>
            <a:ln w="28575">
              <a:solidFill>
                <a:schemeClr val="bg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8" name="Group 7"/>
          <p:cNvGrpSpPr/>
          <p:nvPr/>
        </p:nvGrpSpPr>
        <p:grpSpPr>
          <a:xfrm>
            <a:off x="6784975" y="3810000"/>
            <a:ext cx="1524000" cy="1524000"/>
            <a:chOff x="6784975" y="3810000"/>
            <a:chExt cx="1524000" cy="1524000"/>
          </a:xfrm>
        </p:grpSpPr>
        <p:cxnSp>
          <p:nvCxnSpPr>
            <p:cNvPr id="1245193" name="AutoShape 9"/>
            <p:cNvCxnSpPr>
              <a:cxnSpLocks noChangeShapeType="1"/>
              <a:stCxn id="1245227" idx="3"/>
              <a:endCxn id="1245230" idx="7"/>
            </p:cNvCxnSpPr>
            <p:nvPr/>
          </p:nvCxnSpPr>
          <p:spPr bwMode="auto">
            <a:xfrm flipH="1">
              <a:off x="6918325" y="3943350"/>
              <a:ext cx="571500" cy="574675"/>
            </a:xfrm>
            <a:prstGeom prst="straightConnector1">
              <a:avLst/>
            </a:prstGeom>
            <a:noFill/>
            <a:ln w="28575">
              <a:solidFill>
                <a:schemeClr val="bg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45194" name="AutoShape 10"/>
            <p:cNvCxnSpPr>
              <a:cxnSpLocks noChangeShapeType="1"/>
              <a:stCxn id="1245230" idx="6"/>
              <a:endCxn id="1245229" idx="2"/>
            </p:cNvCxnSpPr>
            <p:nvPr/>
          </p:nvCxnSpPr>
          <p:spPr bwMode="auto">
            <a:xfrm>
              <a:off x="6940550" y="4573588"/>
              <a:ext cx="1212850" cy="0"/>
            </a:xfrm>
            <a:prstGeom prst="straightConnector1">
              <a:avLst/>
            </a:prstGeom>
            <a:noFill/>
            <a:ln w="28575">
              <a:solidFill>
                <a:schemeClr val="bg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45195" name="AutoShape 11"/>
            <p:cNvCxnSpPr>
              <a:cxnSpLocks noChangeShapeType="1"/>
              <a:stCxn id="1245227" idx="4"/>
              <a:endCxn id="1245228" idx="0"/>
            </p:cNvCxnSpPr>
            <p:nvPr/>
          </p:nvCxnSpPr>
          <p:spPr bwMode="auto">
            <a:xfrm>
              <a:off x="7545388" y="3965575"/>
              <a:ext cx="0" cy="1212850"/>
            </a:xfrm>
            <a:prstGeom prst="straightConnector1">
              <a:avLst/>
            </a:prstGeom>
            <a:noFill/>
            <a:ln w="28575">
              <a:solidFill>
                <a:schemeClr val="bg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45227" name="Oval 43"/>
            <p:cNvSpPr>
              <a:spLocks noChangeAspect="1" noChangeArrowheads="1"/>
            </p:cNvSpPr>
            <p:nvPr/>
          </p:nvSpPr>
          <p:spPr bwMode="auto">
            <a:xfrm>
              <a:off x="7467600" y="3810000"/>
              <a:ext cx="155575" cy="155575"/>
            </a:xfrm>
            <a:prstGeom prst="ellipse">
              <a:avLst/>
            </a:prstGeom>
            <a:solidFill>
              <a:schemeClr val="tx1"/>
            </a:solidFill>
            <a:ln>
              <a:noFill/>
            </a:ln>
            <a:effectLst/>
            <a:extLst>
              <a:ext uri="{91240B29-F687-4F45-9708-019B960494DF}">
                <a14:hiddenLine xmlns:a14="http://schemas.microsoft.com/office/drawing/2010/main" w="2857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zh-CN" sz="2400"/>
            </a:p>
          </p:txBody>
        </p:sp>
        <p:sp>
          <p:nvSpPr>
            <p:cNvPr id="1245228" name="Oval 44"/>
            <p:cNvSpPr>
              <a:spLocks noChangeAspect="1" noChangeArrowheads="1"/>
            </p:cNvSpPr>
            <p:nvPr/>
          </p:nvSpPr>
          <p:spPr bwMode="auto">
            <a:xfrm>
              <a:off x="7467600" y="5178425"/>
              <a:ext cx="155575" cy="155575"/>
            </a:xfrm>
            <a:prstGeom prst="ellipse">
              <a:avLst/>
            </a:prstGeom>
            <a:solidFill>
              <a:schemeClr val="tx1"/>
            </a:solidFill>
            <a:ln>
              <a:noFill/>
            </a:ln>
            <a:effectLst/>
            <a:extLst>
              <a:ext uri="{91240B29-F687-4F45-9708-019B960494DF}">
                <a14:hiddenLine xmlns:a14="http://schemas.microsoft.com/office/drawing/2010/main" w="2857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zh-CN" sz="2400"/>
            </a:p>
          </p:txBody>
        </p:sp>
        <p:sp>
          <p:nvSpPr>
            <p:cNvPr id="1245229" name="Oval 45"/>
            <p:cNvSpPr>
              <a:spLocks noChangeAspect="1" noChangeArrowheads="1"/>
            </p:cNvSpPr>
            <p:nvPr/>
          </p:nvSpPr>
          <p:spPr bwMode="auto">
            <a:xfrm>
              <a:off x="8153400" y="4495800"/>
              <a:ext cx="155575" cy="155575"/>
            </a:xfrm>
            <a:prstGeom prst="ellipse">
              <a:avLst/>
            </a:prstGeom>
            <a:solidFill>
              <a:schemeClr val="tx1"/>
            </a:solidFill>
            <a:ln>
              <a:noFill/>
            </a:ln>
            <a:effectLst/>
            <a:extLst>
              <a:ext uri="{91240B29-F687-4F45-9708-019B960494DF}">
                <a14:hiddenLine xmlns:a14="http://schemas.microsoft.com/office/drawing/2010/main" w="2857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zh-CN" sz="2400"/>
            </a:p>
          </p:txBody>
        </p:sp>
        <p:sp>
          <p:nvSpPr>
            <p:cNvPr id="1245230" name="Oval 46"/>
            <p:cNvSpPr>
              <a:spLocks noChangeAspect="1" noChangeArrowheads="1"/>
            </p:cNvSpPr>
            <p:nvPr/>
          </p:nvSpPr>
          <p:spPr bwMode="auto">
            <a:xfrm>
              <a:off x="6784975" y="4495800"/>
              <a:ext cx="155575" cy="155575"/>
            </a:xfrm>
            <a:prstGeom prst="ellipse">
              <a:avLst/>
            </a:prstGeom>
            <a:solidFill>
              <a:schemeClr val="tx1"/>
            </a:solidFill>
            <a:ln>
              <a:noFill/>
            </a:ln>
            <a:effectLst/>
            <a:extLst>
              <a:ext uri="{91240B29-F687-4F45-9708-019B960494DF}">
                <a14:hiddenLine xmlns:a14="http://schemas.microsoft.com/office/drawing/2010/main" w="2857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zh-CN" sz="2400"/>
            </a:p>
          </p:txBody>
        </p:sp>
        <p:cxnSp>
          <p:nvCxnSpPr>
            <p:cNvPr id="1245231" name="AutoShape 47"/>
            <p:cNvCxnSpPr>
              <a:cxnSpLocks noChangeShapeType="1"/>
              <a:stCxn id="1245227" idx="5"/>
              <a:endCxn id="1245229" idx="1"/>
            </p:cNvCxnSpPr>
            <p:nvPr/>
          </p:nvCxnSpPr>
          <p:spPr bwMode="auto">
            <a:xfrm>
              <a:off x="7600950" y="3943350"/>
              <a:ext cx="574675" cy="574675"/>
            </a:xfrm>
            <a:prstGeom prst="straightConnector1">
              <a:avLst/>
            </a:prstGeom>
            <a:noFill/>
            <a:ln w="3810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45232" name="AutoShape 48"/>
            <p:cNvCxnSpPr>
              <a:cxnSpLocks noChangeShapeType="1"/>
              <a:stCxn id="1245229" idx="3"/>
              <a:endCxn id="1245228" idx="7"/>
            </p:cNvCxnSpPr>
            <p:nvPr/>
          </p:nvCxnSpPr>
          <p:spPr bwMode="auto">
            <a:xfrm flipH="1">
              <a:off x="7600950" y="4629150"/>
              <a:ext cx="574675" cy="571500"/>
            </a:xfrm>
            <a:prstGeom prst="straightConnector1">
              <a:avLst/>
            </a:prstGeom>
            <a:noFill/>
            <a:ln w="3810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45233" name="AutoShape 49"/>
            <p:cNvCxnSpPr>
              <a:cxnSpLocks noChangeShapeType="1"/>
              <a:stCxn id="1245228" idx="1"/>
              <a:endCxn id="1245230" idx="5"/>
            </p:cNvCxnSpPr>
            <p:nvPr/>
          </p:nvCxnSpPr>
          <p:spPr bwMode="auto">
            <a:xfrm flipH="1" flipV="1">
              <a:off x="6918325" y="4629150"/>
              <a:ext cx="571500" cy="571500"/>
            </a:xfrm>
            <a:prstGeom prst="straightConnector1">
              <a:avLst/>
            </a:prstGeom>
            <a:noFill/>
            <a:ln w="3810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4" name="TextBox 3"/>
          <p:cNvSpPr txBox="1"/>
          <p:nvPr/>
        </p:nvSpPr>
        <p:spPr>
          <a:xfrm>
            <a:off x="3672598" y="3201987"/>
            <a:ext cx="424027" cy="369332"/>
          </a:xfrm>
          <a:prstGeom prst="rect">
            <a:avLst/>
          </a:prstGeom>
          <a:noFill/>
        </p:spPr>
        <p:txBody>
          <a:bodyPr wrap="none" rtlCol="0">
            <a:spAutoFit/>
          </a:bodyPr>
          <a:lstStyle/>
          <a:p>
            <a:r>
              <a:rPr lang="en-US" altLang="zh-CN" dirty="0"/>
              <a:t>11</a:t>
            </a:r>
            <a:endParaRPr lang="zh-CN" altLang="en-US" dirty="0"/>
          </a:p>
        </p:txBody>
      </p:sp>
      <p:sp>
        <p:nvSpPr>
          <p:cNvPr id="58" name="TextBox 57"/>
          <p:cNvSpPr txBox="1"/>
          <p:nvPr/>
        </p:nvSpPr>
        <p:spPr>
          <a:xfrm>
            <a:off x="5555238" y="3201987"/>
            <a:ext cx="312906" cy="369332"/>
          </a:xfrm>
          <a:prstGeom prst="rect">
            <a:avLst/>
          </a:prstGeom>
          <a:noFill/>
        </p:spPr>
        <p:txBody>
          <a:bodyPr wrap="none" rtlCol="0">
            <a:spAutoFit/>
          </a:bodyPr>
          <a:lstStyle/>
          <a:p>
            <a:r>
              <a:rPr lang="en-US" altLang="zh-CN" dirty="0"/>
              <a:t>8</a:t>
            </a:r>
            <a:endParaRPr lang="zh-CN" altLang="en-US" dirty="0"/>
          </a:p>
        </p:txBody>
      </p:sp>
      <p:sp>
        <p:nvSpPr>
          <p:cNvPr id="59" name="TextBox 58"/>
          <p:cNvSpPr txBox="1"/>
          <p:nvPr/>
        </p:nvSpPr>
        <p:spPr>
          <a:xfrm>
            <a:off x="7326710" y="3201987"/>
            <a:ext cx="441146" cy="369332"/>
          </a:xfrm>
          <a:prstGeom prst="rect">
            <a:avLst/>
          </a:prstGeom>
          <a:noFill/>
        </p:spPr>
        <p:txBody>
          <a:bodyPr wrap="none" rtlCol="0">
            <a:spAutoFit/>
          </a:bodyPr>
          <a:lstStyle/>
          <a:p>
            <a:r>
              <a:rPr lang="en-US" altLang="zh-CN" dirty="0"/>
              <a:t>13</a:t>
            </a:r>
            <a:endParaRPr lang="zh-CN" altLang="en-US" dirty="0"/>
          </a:p>
        </p:txBody>
      </p:sp>
    </p:spTree>
    <p:extLst>
      <p:ext uri="{BB962C8B-B14F-4D97-AF65-F5344CB8AC3E}">
        <p14:creationId xmlns:p14="http://schemas.microsoft.com/office/powerpoint/2010/main" val="28651029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8" grpId="0"/>
      <p:bldP spid="59" grpId="0"/>
    </p:bldLst>
  </p:timing>
</p:sld>
</file>

<file path=ppt/slides/slide1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a:latin typeface="Arial" charset="0"/>
                <a:cs typeface="Arial" charset="0"/>
              </a:rPr>
              <a:t>References</a:t>
            </a:r>
          </a:p>
        </p:txBody>
      </p:sp>
      <p:sp>
        <p:nvSpPr>
          <p:cNvPr id="20483" name="Rectangle 3"/>
          <p:cNvSpPr>
            <a:spLocks noGrp="1" noChangeArrowheads="1"/>
          </p:cNvSpPr>
          <p:nvPr>
            <p:ph type="body" idx="1"/>
          </p:nvPr>
        </p:nvSpPr>
        <p:spPr/>
        <p:txBody>
          <a:bodyPr/>
          <a:lstStyle/>
          <a:p>
            <a:pPr marL="533400" indent="-533400">
              <a:buFontTx/>
              <a:buNone/>
              <a:defRPr/>
            </a:pPr>
            <a:r>
              <a:rPr lang="en-US" sz="1400" dirty="0">
                <a:latin typeface="Arial" charset="0"/>
                <a:cs typeface="Arial" charset="0"/>
              </a:rPr>
              <a:t>	Wikipedia, http://en.wikipedia.org/wiki/Minimum_spanning_tree</a:t>
            </a:r>
          </a:p>
          <a:p>
            <a:pPr marL="533400" indent="-533400">
              <a:buNone/>
              <a:defRPr/>
            </a:pPr>
            <a:r>
              <a:rPr lang="en-US" sz="1400" dirty="0">
                <a:latin typeface="Arial" charset="0"/>
                <a:cs typeface="Arial" charset="0"/>
              </a:rPr>
              <a:t>	Wikipedia, http://en.wikipedia.org/wiki/</a:t>
            </a:r>
            <a:r>
              <a:rPr lang="en-US" sz="1400" dirty="0" err="1">
                <a:latin typeface="Arial" charset="0"/>
                <a:cs typeface="Arial" charset="0"/>
              </a:rPr>
              <a:t>Kruskal’s_algorithm</a:t>
            </a:r>
            <a:endParaRPr lang="en-US" sz="1400" dirty="0">
              <a:latin typeface="Arial" charset="0"/>
              <a:cs typeface="Arial" charset="0"/>
            </a:endParaRPr>
          </a:p>
          <a:p>
            <a:pPr marL="533400" indent="-533400">
              <a:buFontTx/>
              <a:buNone/>
              <a:defRPr/>
            </a:pPr>
            <a:endParaRPr lang="en-US" sz="1400" dirty="0">
              <a:latin typeface="Arial" charset="0"/>
              <a:cs typeface="Arial" charset="0"/>
            </a:endParaRPr>
          </a:p>
          <a:p>
            <a:pPr marL="533400" indent="-533400" algn="just">
              <a:buFont typeface="Arial" charset="0"/>
              <a:buNone/>
              <a:defRPr/>
            </a:pPr>
            <a:r>
              <a:rPr lang="en-US" sz="1400" dirty="0">
                <a:solidFill>
                  <a:schemeClr val="tx1">
                    <a:lumMod val="65000"/>
                    <a:lumOff val="35000"/>
                  </a:schemeClr>
                </a:solidFill>
                <a:latin typeface="Arial" charset="0"/>
                <a:cs typeface="Arial" charset="0"/>
              </a:rPr>
              <a:t>	These slides are provided for the ECE 250</a:t>
            </a:r>
            <a:r>
              <a:rPr lang="en-US" sz="1400" i="1" dirty="0">
                <a:solidFill>
                  <a:schemeClr val="tx1">
                    <a:lumMod val="65000"/>
                    <a:lumOff val="35000"/>
                  </a:schemeClr>
                </a:solidFill>
                <a:latin typeface="Arial" charset="0"/>
                <a:cs typeface="Arial" charset="0"/>
              </a:rPr>
              <a:t> Algorithms and Data Structures</a:t>
            </a:r>
            <a:r>
              <a:rPr lang="en-US" sz="1400" dirty="0">
                <a:solidFill>
                  <a:schemeClr val="tx1">
                    <a:lumMod val="65000"/>
                    <a:lumOff val="35000"/>
                  </a:schemeClr>
                </a:solidFill>
                <a:latin typeface="Arial" charset="0"/>
                <a:cs typeface="Arial" charset="0"/>
              </a:rPr>
              <a:t> course.  The material in it reflects Douglas W. Harder’s best judgment in light of the information available to him at the time of preparation.  Any reliance on these course slides by any party for any other purpose are the responsibility of such parties.  Douglas W. Harder accepts no responsibility for damages, if any, suffered by any party as a result of decisions made or actions based on these course slides for any other purpose than that for which it was intended.</a:t>
            </a:r>
          </a:p>
        </p:txBody>
      </p:sp>
    </p:spTree>
    <p:extLst>
      <p:ext uri="{BB962C8B-B14F-4D97-AF65-F5344CB8AC3E}">
        <p14:creationId xmlns:p14="http://schemas.microsoft.com/office/powerpoint/2010/main" val="375127874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Summary</a:t>
            </a:r>
            <a:endParaRPr lang="zh-CN" altLang="en-US" dirty="0"/>
          </a:p>
        </p:txBody>
      </p:sp>
      <p:sp>
        <p:nvSpPr>
          <p:cNvPr id="3" name="Content Placeholder 2"/>
          <p:cNvSpPr>
            <a:spLocks noGrp="1"/>
          </p:cNvSpPr>
          <p:nvPr>
            <p:ph idx="1"/>
          </p:nvPr>
        </p:nvSpPr>
        <p:spPr/>
        <p:txBody>
          <a:bodyPr/>
          <a:lstStyle/>
          <a:p>
            <a:r>
              <a:rPr lang="en-US" altLang="zh-CN" dirty="0"/>
              <a:t>Definition and applications</a:t>
            </a:r>
          </a:p>
          <a:p>
            <a:r>
              <a:rPr lang="en-US" altLang="zh-CN" dirty="0"/>
              <a:t>Prim’s algorithm</a:t>
            </a:r>
          </a:p>
          <a:p>
            <a:pPr lvl="1"/>
            <a:r>
              <a:rPr lang="en-US" altLang="en-US" dirty="0">
                <a:latin typeface="Arial" charset="0"/>
                <a:cs typeface="Arial" charset="0"/>
              </a:rPr>
              <a:t>Start with a trivial minimum spanning tree and grow it by adding edges with least weight</a:t>
            </a:r>
            <a:endParaRPr lang="en-US" altLang="zh-CN" dirty="0"/>
          </a:p>
          <a:p>
            <a:r>
              <a:rPr lang="en-US" altLang="zh-CN" dirty="0" err="1"/>
              <a:t>Kruskal’s</a:t>
            </a:r>
            <a:r>
              <a:rPr lang="en-US" altLang="zh-CN" dirty="0"/>
              <a:t> algorithm</a:t>
            </a:r>
          </a:p>
          <a:p>
            <a:pPr lvl="1"/>
            <a:r>
              <a:rPr lang="en-US" altLang="en-US" dirty="0">
                <a:latin typeface="Arial" charset="0"/>
                <a:cs typeface="Arial" charset="0"/>
              </a:rPr>
              <a:t>Go through the edges from least weight to greatest weight, adding an edge if it does not create a cycle</a:t>
            </a:r>
          </a:p>
          <a:p>
            <a:pPr lvl="1"/>
            <a:endParaRPr lang="en-US" altLang="zh-CN" dirty="0"/>
          </a:p>
          <a:p>
            <a:endParaRPr lang="zh-CN" altLang="en-US" dirty="0"/>
          </a:p>
        </p:txBody>
      </p:sp>
    </p:spTree>
    <p:extLst>
      <p:ext uri="{BB962C8B-B14F-4D97-AF65-F5344CB8AC3E}">
        <p14:creationId xmlns:p14="http://schemas.microsoft.com/office/powerpoint/2010/main" val="31037992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r>
              <a:rPr lang="en-US" altLang="en-US" dirty="0">
                <a:latin typeface="Arial" charset="0"/>
                <a:cs typeface="Arial" charset="0"/>
              </a:rPr>
              <a:t>Minimum Spanning Trees</a:t>
            </a:r>
          </a:p>
        </p:txBody>
      </p:sp>
      <p:sp>
        <p:nvSpPr>
          <p:cNvPr id="18435"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Which spanning tree minimizes the weight?</a:t>
            </a:r>
          </a:p>
          <a:p>
            <a:pPr lvl="1"/>
            <a:r>
              <a:rPr lang="en-US" altLang="en-US" dirty="0">
                <a:latin typeface="Arial" charset="0"/>
                <a:cs typeface="Arial" charset="0"/>
              </a:rPr>
              <a:t>Such a tree is termed a </a:t>
            </a:r>
            <a:r>
              <a:rPr lang="en-US" altLang="en-US" i="1" dirty="0">
                <a:latin typeface="Arial" charset="0"/>
                <a:cs typeface="Arial" charset="0"/>
              </a:rPr>
              <a:t>minimum spanning tree</a:t>
            </a:r>
          </a:p>
          <a:p>
            <a:pPr>
              <a:buFont typeface="Arial" charset="0"/>
              <a:buNone/>
            </a:pPr>
            <a:endParaRPr lang="en-US" altLang="en-US" dirty="0">
              <a:latin typeface="Arial" charset="0"/>
              <a:cs typeface="Arial" charset="0"/>
            </a:endParaRPr>
          </a:p>
        </p:txBody>
      </p:sp>
      <p:grpSp>
        <p:nvGrpSpPr>
          <p:cNvPr id="5" name="Group 4"/>
          <p:cNvGrpSpPr/>
          <p:nvPr/>
        </p:nvGrpSpPr>
        <p:grpSpPr>
          <a:xfrm>
            <a:off x="1219200" y="3810000"/>
            <a:ext cx="1524000" cy="1524000"/>
            <a:chOff x="1219200" y="3810000"/>
            <a:chExt cx="1524000" cy="1524000"/>
          </a:xfrm>
        </p:grpSpPr>
        <p:sp>
          <p:nvSpPr>
            <p:cNvPr id="6" name="Oval 13"/>
            <p:cNvSpPr>
              <a:spLocks noChangeAspect="1" noChangeArrowheads="1"/>
            </p:cNvSpPr>
            <p:nvPr/>
          </p:nvSpPr>
          <p:spPr bwMode="auto">
            <a:xfrm>
              <a:off x="1901825" y="3810000"/>
              <a:ext cx="155575" cy="155575"/>
            </a:xfrm>
            <a:prstGeom prst="ellipse">
              <a:avLst/>
            </a:prstGeom>
            <a:solidFill>
              <a:schemeClr val="tx1"/>
            </a:solidFill>
            <a:ln>
              <a:noFill/>
            </a:ln>
            <a:effectLst/>
            <a:extLst>
              <a:ext uri="{91240B29-F687-4F45-9708-019B960494DF}">
                <a14:hiddenLine xmlns:a14="http://schemas.microsoft.com/office/drawing/2010/main" w="2857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zh-CN" sz="2400"/>
            </a:p>
          </p:txBody>
        </p:sp>
        <p:sp>
          <p:nvSpPr>
            <p:cNvPr id="7" name="Oval 14"/>
            <p:cNvSpPr>
              <a:spLocks noChangeAspect="1" noChangeArrowheads="1"/>
            </p:cNvSpPr>
            <p:nvPr/>
          </p:nvSpPr>
          <p:spPr bwMode="auto">
            <a:xfrm>
              <a:off x="1901825" y="5178425"/>
              <a:ext cx="155575" cy="155575"/>
            </a:xfrm>
            <a:prstGeom prst="ellipse">
              <a:avLst/>
            </a:prstGeom>
            <a:solidFill>
              <a:schemeClr val="tx1"/>
            </a:solidFill>
            <a:ln>
              <a:noFill/>
            </a:ln>
            <a:effectLst/>
            <a:extLst>
              <a:ext uri="{91240B29-F687-4F45-9708-019B960494DF}">
                <a14:hiddenLine xmlns:a14="http://schemas.microsoft.com/office/drawing/2010/main" w="2857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zh-CN" sz="2400"/>
            </a:p>
          </p:txBody>
        </p:sp>
        <p:sp>
          <p:nvSpPr>
            <p:cNvPr id="8" name="Oval 15"/>
            <p:cNvSpPr>
              <a:spLocks noChangeAspect="1" noChangeArrowheads="1"/>
            </p:cNvSpPr>
            <p:nvPr/>
          </p:nvSpPr>
          <p:spPr bwMode="auto">
            <a:xfrm>
              <a:off x="2587625" y="4495800"/>
              <a:ext cx="155575" cy="155575"/>
            </a:xfrm>
            <a:prstGeom prst="ellipse">
              <a:avLst/>
            </a:prstGeom>
            <a:solidFill>
              <a:schemeClr val="tx1"/>
            </a:solidFill>
            <a:ln>
              <a:noFill/>
            </a:ln>
            <a:effectLst/>
            <a:extLst>
              <a:ext uri="{91240B29-F687-4F45-9708-019B960494DF}">
                <a14:hiddenLine xmlns:a14="http://schemas.microsoft.com/office/drawing/2010/main" w="2857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zh-CN" sz="2400"/>
            </a:p>
          </p:txBody>
        </p:sp>
        <p:sp>
          <p:nvSpPr>
            <p:cNvPr id="9" name="Oval 16"/>
            <p:cNvSpPr>
              <a:spLocks noChangeAspect="1" noChangeArrowheads="1"/>
            </p:cNvSpPr>
            <p:nvPr/>
          </p:nvSpPr>
          <p:spPr bwMode="auto">
            <a:xfrm>
              <a:off x="1219200" y="4495800"/>
              <a:ext cx="155575" cy="155575"/>
            </a:xfrm>
            <a:prstGeom prst="ellipse">
              <a:avLst/>
            </a:prstGeom>
            <a:solidFill>
              <a:schemeClr val="tx1"/>
            </a:solidFill>
            <a:ln>
              <a:noFill/>
            </a:ln>
            <a:effectLst/>
            <a:extLst>
              <a:ext uri="{91240B29-F687-4F45-9708-019B960494DF}">
                <a14:hiddenLine xmlns:a14="http://schemas.microsoft.com/office/drawing/2010/main" w="2857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zh-CN" sz="2400"/>
            </a:p>
          </p:txBody>
        </p:sp>
        <p:cxnSp>
          <p:nvCxnSpPr>
            <p:cNvPr id="10" name="AutoShape 17"/>
            <p:cNvCxnSpPr>
              <a:cxnSpLocks noChangeShapeType="1"/>
              <a:stCxn id="6" idx="3"/>
              <a:endCxn id="9" idx="7"/>
            </p:cNvCxnSpPr>
            <p:nvPr/>
          </p:nvCxnSpPr>
          <p:spPr bwMode="auto">
            <a:xfrm flipH="1">
              <a:off x="1352550" y="3943350"/>
              <a:ext cx="571500" cy="574675"/>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 name="AutoShape 18"/>
            <p:cNvCxnSpPr>
              <a:cxnSpLocks noChangeShapeType="1"/>
              <a:stCxn id="6" idx="5"/>
              <a:endCxn id="8" idx="1"/>
            </p:cNvCxnSpPr>
            <p:nvPr/>
          </p:nvCxnSpPr>
          <p:spPr bwMode="auto">
            <a:xfrm>
              <a:off x="2035175" y="3943350"/>
              <a:ext cx="574675" cy="574675"/>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 name="AutoShape 19"/>
            <p:cNvCxnSpPr>
              <a:cxnSpLocks noChangeShapeType="1"/>
              <a:stCxn id="8" idx="3"/>
              <a:endCxn id="7" idx="7"/>
            </p:cNvCxnSpPr>
            <p:nvPr/>
          </p:nvCxnSpPr>
          <p:spPr bwMode="auto">
            <a:xfrm flipH="1">
              <a:off x="2035175" y="4629150"/>
              <a:ext cx="574675" cy="57150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 name="AutoShape 20"/>
            <p:cNvCxnSpPr>
              <a:cxnSpLocks noChangeShapeType="1"/>
              <a:stCxn id="7" idx="1"/>
              <a:endCxn id="9" idx="5"/>
            </p:cNvCxnSpPr>
            <p:nvPr/>
          </p:nvCxnSpPr>
          <p:spPr bwMode="auto">
            <a:xfrm flipH="1" flipV="1">
              <a:off x="1352550" y="4629150"/>
              <a:ext cx="571500" cy="57150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 name="AutoShape 21"/>
            <p:cNvCxnSpPr>
              <a:cxnSpLocks noChangeShapeType="1"/>
              <a:stCxn id="9" idx="6"/>
              <a:endCxn id="8" idx="2"/>
            </p:cNvCxnSpPr>
            <p:nvPr/>
          </p:nvCxnSpPr>
          <p:spPr bwMode="auto">
            <a:xfrm>
              <a:off x="1374775" y="4573588"/>
              <a:ext cx="1212850" cy="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 name="AutoShape 22"/>
            <p:cNvCxnSpPr>
              <a:cxnSpLocks noChangeShapeType="1"/>
              <a:stCxn id="6" idx="4"/>
              <a:endCxn id="7" idx="0"/>
            </p:cNvCxnSpPr>
            <p:nvPr/>
          </p:nvCxnSpPr>
          <p:spPr bwMode="auto">
            <a:xfrm>
              <a:off x="1979613" y="3965575"/>
              <a:ext cx="0" cy="121285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6" name="Text Box 23"/>
            <p:cNvSpPr txBox="1">
              <a:spLocks noChangeArrowheads="1"/>
            </p:cNvSpPr>
            <p:nvPr/>
          </p:nvSpPr>
          <p:spPr bwMode="auto">
            <a:xfrm>
              <a:off x="1371600" y="3970338"/>
              <a:ext cx="298450" cy="36671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r>
                <a:rPr lang="en-US" altLang="zh-CN" sz="1800">
                  <a:ea typeface="宋体" panose="02010600030101010101" pitchFamily="2" charset="-122"/>
                </a:rPr>
                <a:t>4</a:t>
              </a:r>
            </a:p>
          </p:txBody>
        </p:sp>
        <p:sp>
          <p:nvSpPr>
            <p:cNvPr id="17" name="Text Box 24"/>
            <p:cNvSpPr txBox="1">
              <a:spLocks noChangeArrowheads="1"/>
            </p:cNvSpPr>
            <p:nvPr/>
          </p:nvSpPr>
          <p:spPr bwMode="auto">
            <a:xfrm>
              <a:off x="2286000" y="3970338"/>
              <a:ext cx="298450" cy="36671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r>
                <a:rPr lang="en-US" altLang="zh-CN" sz="1800">
                  <a:ea typeface="宋体" panose="02010600030101010101" pitchFamily="2" charset="-122"/>
                </a:rPr>
                <a:t>7</a:t>
              </a:r>
            </a:p>
          </p:txBody>
        </p:sp>
        <p:sp>
          <p:nvSpPr>
            <p:cNvPr id="18" name="Text Box 25"/>
            <p:cNvSpPr txBox="1">
              <a:spLocks noChangeArrowheads="1"/>
            </p:cNvSpPr>
            <p:nvPr/>
          </p:nvSpPr>
          <p:spPr bwMode="auto">
            <a:xfrm>
              <a:off x="1371600" y="4800600"/>
              <a:ext cx="298450" cy="3667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r>
                <a:rPr lang="en-US" altLang="zh-CN" sz="1800">
                  <a:ea typeface="宋体" panose="02010600030101010101" pitchFamily="2" charset="-122"/>
                </a:rPr>
                <a:t>1</a:t>
              </a:r>
            </a:p>
          </p:txBody>
        </p:sp>
        <p:sp>
          <p:nvSpPr>
            <p:cNvPr id="19" name="Text Box 26"/>
            <p:cNvSpPr txBox="1">
              <a:spLocks noChangeArrowheads="1"/>
            </p:cNvSpPr>
            <p:nvPr/>
          </p:nvSpPr>
          <p:spPr bwMode="auto">
            <a:xfrm>
              <a:off x="2286000" y="4800600"/>
              <a:ext cx="298450" cy="3667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r>
                <a:rPr lang="en-US" altLang="zh-CN" sz="1800" dirty="0">
                  <a:ea typeface="宋体" panose="02010600030101010101" pitchFamily="2" charset="-122"/>
                </a:rPr>
                <a:t>5</a:t>
              </a:r>
            </a:p>
          </p:txBody>
        </p:sp>
        <p:sp>
          <p:nvSpPr>
            <p:cNvPr id="20" name="Text Box 27"/>
            <p:cNvSpPr txBox="1">
              <a:spLocks noChangeArrowheads="1"/>
            </p:cNvSpPr>
            <p:nvPr/>
          </p:nvSpPr>
          <p:spPr bwMode="auto">
            <a:xfrm>
              <a:off x="1600200" y="4267200"/>
              <a:ext cx="298450" cy="3667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r>
                <a:rPr lang="en-US" altLang="zh-CN" sz="1800">
                  <a:ea typeface="宋体" panose="02010600030101010101" pitchFamily="2" charset="-122"/>
                </a:rPr>
                <a:t>9</a:t>
              </a:r>
            </a:p>
          </p:txBody>
        </p:sp>
        <p:sp>
          <p:nvSpPr>
            <p:cNvPr id="21" name="Text Box 28"/>
            <p:cNvSpPr txBox="1">
              <a:spLocks noChangeArrowheads="1"/>
            </p:cNvSpPr>
            <p:nvPr/>
          </p:nvSpPr>
          <p:spPr bwMode="auto">
            <a:xfrm>
              <a:off x="1752600" y="4648200"/>
              <a:ext cx="298450" cy="3667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r>
                <a:rPr lang="en-US" altLang="zh-CN" sz="1800">
                  <a:ea typeface="宋体" panose="02010600030101010101" pitchFamily="2" charset="-122"/>
                </a:rPr>
                <a:t>2</a:t>
              </a:r>
            </a:p>
          </p:txBody>
        </p:sp>
      </p:grpSp>
      <p:grpSp>
        <p:nvGrpSpPr>
          <p:cNvPr id="22" name="Group 21"/>
          <p:cNvGrpSpPr/>
          <p:nvPr/>
        </p:nvGrpSpPr>
        <p:grpSpPr>
          <a:xfrm>
            <a:off x="3124200" y="3810000"/>
            <a:ext cx="1524000" cy="1524000"/>
            <a:chOff x="3124200" y="3810000"/>
            <a:chExt cx="1524000" cy="1524000"/>
          </a:xfrm>
        </p:grpSpPr>
        <p:cxnSp>
          <p:nvCxnSpPr>
            <p:cNvPr id="23" name="AutoShape 3"/>
            <p:cNvCxnSpPr>
              <a:cxnSpLocks noChangeShapeType="1"/>
              <a:stCxn id="26" idx="5"/>
              <a:endCxn id="28" idx="1"/>
            </p:cNvCxnSpPr>
            <p:nvPr/>
          </p:nvCxnSpPr>
          <p:spPr bwMode="auto">
            <a:xfrm>
              <a:off x="3940175" y="3943350"/>
              <a:ext cx="574675" cy="574675"/>
            </a:xfrm>
            <a:prstGeom prst="straightConnector1">
              <a:avLst/>
            </a:prstGeom>
            <a:noFill/>
            <a:ln w="28575">
              <a:solidFill>
                <a:schemeClr val="bg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 name="AutoShape 4"/>
            <p:cNvCxnSpPr>
              <a:cxnSpLocks noChangeShapeType="1"/>
              <a:stCxn id="27" idx="1"/>
              <a:endCxn id="29" idx="5"/>
            </p:cNvCxnSpPr>
            <p:nvPr/>
          </p:nvCxnSpPr>
          <p:spPr bwMode="auto">
            <a:xfrm flipH="1" flipV="1">
              <a:off x="3257550" y="4629150"/>
              <a:ext cx="571500" cy="571500"/>
            </a:xfrm>
            <a:prstGeom prst="straightConnector1">
              <a:avLst/>
            </a:prstGeom>
            <a:noFill/>
            <a:ln w="28575">
              <a:solidFill>
                <a:schemeClr val="bg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 name="AutoShape 5"/>
            <p:cNvCxnSpPr>
              <a:cxnSpLocks noChangeShapeType="1"/>
              <a:stCxn id="29" idx="6"/>
              <a:endCxn id="28" idx="2"/>
            </p:cNvCxnSpPr>
            <p:nvPr/>
          </p:nvCxnSpPr>
          <p:spPr bwMode="auto">
            <a:xfrm>
              <a:off x="3279775" y="4573588"/>
              <a:ext cx="1212850" cy="0"/>
            </a:xfrm>
            <a:prstGeom prst="straightConnector1">
              <a:avLst/>
            </a:prstGeom>
            <a:noFill/>
            <a:ln w="28575">
              <a:solidFill>
                <a:schemeClr val="bg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6" name="Oval 29"/>
            <p:cNvSpPr>
              <a:spLocks noChangeAspect="1" noChangeArrowheads="1"/>
            </p:cNvSpPr>
            <p:nvPr/>
          </p:nvSpPr>
          <p:spPr bwMode="auto">
            <a:xfrm>
              <a:off x="3806825" y="3810000"/>
              <a:ext cx="155575" cy="155575"/>
            </a:xfrm>
            <a:prstGeom prst="ellipse">
              <a:avLst/>
            </a:prstGeom>
            <a:solidFill>
              <a:schemeClr val="tx1"/>
            </a:solidFill>
            <a:ln>
              <a:noFill/>
            </a:ln>
            <a:effectLst/>
            <a:extLst>
              <a:ext uri="{91240B29-F687-4F45-9708-019B960494DF}">
                <a14:hiddenLine xmlns:a14="http://schemas.microsoft.com/office/drawing/2010/main" w="2857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zh-CN" sz="2400"/>
            </a:p>
          </p:txBody>
        </p:sp>
        <p:sp>
          <p:nvSpPr>
            <p:cNvPr id="27" name="Oval 30"/>
            <p:cNvSpPr>
              <a:spLocks noChangeAspect="1" noChangeArrowheads="1"/>
            </p:cNvSpPr>
            <p:nvPr/>
          </p:nvSpPr>
          <p:spPr bwMode="auto">
            <a:xfrm>
              <a:off x="3806825" y="5178425"/>
              <a:ext cx="155575" cy="155575"/>
            </a:xfrm>
            <a:prstGeom prst="ellipse">
              <a:avLst/>
            </a:prstGeom>
            <a:solidFill>
              <a:schemeClr val="tx1"/>
            </a:solidFill>
            <a:ln>
              <a:noFill/>
            </a:ln>
            <a:effectLst/>
            <a:extLst>
              <a:ext uri="{91240B29-F687-4F45-9708-019B960494DF}">
                <a14:hiddenLine xmlns:a14="http://schemas.microsoft.com/office/drawing/2010/main" w="2857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zh-CN" sz="2400"/>
            </a:p>
          </p:txBody>
        </p:sp>
        <p:sp>
          <p:nvSpPr>
            <p:cNvPr id="28" name="Oval 31"/>
            <p:cNvSpPr>
              <a:spLocks noChangeAspect="1" noChangeArrowheads="1"/>
            </p:cNvSpPr>
            <p:nvPr/>
          </p:nvSpPr>
          <p:spPr bwMode="auto">
            <a:xfrm>
              <a:off x="4492625" y="4495800"/>
              <a:ext cx="155575" cy="155575"/>
            </a:xfrm>
            <a:prstGeom prst="ellipse">
              <a:avLst/>
            </a:prstGeom>
            <a:solidFill>
              <a:schemeClr val="tx1"/>
            </a:solidFill>
            <a:ln>
              <a:noFill/>
            </a:ln>
            <a:effectLst/>
            <a:extLst>
              <a:ext uri="{91240B29-F687-4F45-9708-019B960494DF}">
                <a14:hiddenLine xmlns:a14="http://schemas.microsoft.com/office/drawing/2010/main" w="2857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zh-CN" sz="2400"/>
            </a:p>
          </p:txBody>
        </p:sp>
        <p:sp>
          <p:nvSpPr>
            <p:cNvPr id="29" name="Oval 32"/>
            <p:cNvSpPr>
              <a:spLocks noChangeAspect="1" noChangeArrowheads="1"/>
            </p:cNvSpPr>
            <p:nvPr/>
          </p:nvSpPr>
          <p:spPr bwMode="auto">
            <a:xfrm>
              <a:off x="3124200" y="4495800"/>
              <a:ext cx="155575" cy="155575"/>
            </a:xfrm>
            <a:prstGeom prst="ellipse">
              <a:avLst/>
            </a:prstGeom>
            <a:solidFill>
              <a:schemeClr val="tx1"/>
            </a:solidFill>
            <a:ln>
              <a:noFill/>
            </a:ln>
            <a:effectLst/>
            <a:extLst>
              <a:ext uri="{91240B29-F687-4F45-9708-019B960494DF}">
                <a14:hiddenLine xmlns:a14="http://schemas.microsoft.com/office/drawing/2010/main" w="2857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zh-CN" sz="2400"/>
            </a:p>
          </p:txBody>
        </p:sp>
        <p:cxnSp>
          <p:nvCxnSpPr>
            <p:cNvPr id="30" name="AutoShape 33"/>
            <p:cNvCxnSpPr>
              <a:cxnSpLocks noChangeShapeType="1"/>
              <a:stCxn id="26" idx="3"/>
              <a:endCxn id="29" idx="7"/>
            </p:cNvCxnSpPr>
            <p:nvPr/>
          </p:nvCxnSpPr>
          <p:spPr bwMode="auto">
            <a:xfrm flipH="1">
              <a:off x="3257550" y="3943350"/>
              <a:ext cx="571500" cy="574675"/>
            </a:xfrm>
            <a:prstGeom prst="straightConnector1">
              <a:avLst/>
            </a:prstGeom>
            <a:noFill/>
            <a:ln w="3810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 name="AutoShape 34"/>
            <p:cNvCxnSpPr>
              <a:cxnSpLocks noChangeShapeType="1"/>
              <a:stCxn id="28" idx="3"/>
              <a:endCxn id="27" idx="7"/>
            </p:cNvCxnSpPr>
            <p:nvPr/>
          </p:nvCxnSpPr>
          <p:spPr bwMode="auto">
            <a:xfrm flipH="1">
              <a:off x="3940175" y="4629150"/>
              <a:ext cx="574675" cy="571500"/>
            </a:xfrm>
            <a:prstGeom prst="straightConnector1">
              <a:avLst/>
            </a:prstGeom>
            <a:noFill/>
            <a:ln w="3810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 name="AutoShape 35"/>
            <p:cNvCxnSpPr>
              <a:cxnSpLocks noChangeShapeType="1"/>
              <a:stCxn id="26" idx="4"/>
              <a:endCxn id="27" idx="0"/>
            </p:cNvCxnSpPr>
            <p:nvPr/>
          </p:nvCxnSpPr>
          <p:spPr bwMode="auto">
            <a:xfrm>
              <a:off x="3884613" y="3965575"/>
              <a:ext cx="0" cy="1212850"/>
            </a:xfrm>
            <a:prstGeom prst="straightConnector1">
              <a:avLst/>
            </a:prstGeom>
            <a:noFill/>
            <a:ln w="3810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33" name="Group 32"/>
          <p:cNvGrpSpPr/>
          <p:nvPr/>
        </p:nvGrpSpPr>
        <p:grpSpPr>
          <a:xfrm>
            <a:off x="4956175" y="3810000"/>
            <a:ext cx="1524000" cy="1524000"/>
            <a:chOff x="4956175" y="3810000"/>
            <a:chExt cx="1524000" cy="1524000"/>
          </a:xfrm>
        </p:grpSpPr>
        <p:cxnSp>
          <p:nvCxnSpPr>
            <p:cNvPr id="34" name="AutoShape 6"/>
            <p:cNvCxnSpPr>
              <a:cxnSpLocks noChangeShapeType="1"/>
              <a:stCxn id="37" idx="5"/>
              <a:endCxn id="39" idx="1"/>
            </p:cNvCxnSpPr>
            <p:nvPr/>
          </p:nvCxnSpPr>
          <p:spPr bwMode="auto">
            <a:xfrm>
              <a:off x="5772150" y="3943350"/>
              <a:ext cx="574675" cy="574675"/>
            </a:xfrm>
            <a:prstGeom prst="straightConnector1">
              <a:avLst/>
            </a:prstGeom>
            <a:noFill/>
            <a:ln w="28575">
              <a:solidFill>
                <a:schemeClr val="bg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 name="AutoShape 7"/>
            <p:cNvCxnSpPr>
              <a:cxnSpLocks noChangeShapeType="1"/>
              <a:stCxn id="39" idx="3"/>
              <a:endCxn id="38" idx="7"/>
            </p:cNvCxnSpPr>
            <p:nvPr/>
          </p:nvCxnSpPr>
          <p:spPr bwMode="auto">
            <a:xfrm flipH="1">
              <a:off x="5772150" y="4629150"/>
              <a:ext cx="574675" cy="571500"/>
            </a:xfrm>
            <a:prstGeom prst="straightConnector1">
              <a:avLst/>
            </a:prstGeom>
            <a:noFill/>
            <a:ln w="3810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 name="AutoShape 8"/>
            <p:cNvCxnSpPr>
              <a:cxnSpLocks noChangeShapeType="1"/>
              <a:stCxn id="37" idx="4"/>
              <a:endCxn id="38" idx="0"/>
            </p:cNvCxnSpPr>
            <p:nvPr/>
          </p:nvCxnSpPr>
          <p:spPr bwMode="auto">
            <a:xfrm>
              <a:off x="5716588" y="3965575"/>
              <a:ext cx="0" cy="1212850"/>
            </a:xfrm>
            <a:prstGeom prst="straightConnector1">
              <a:avLst/>
            </a:prstGeom>
            <a:noFill/>
            <a:ln w="3810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7" name="Oval 36"/>
            <p:cNvSpPr>
              <a:spLocks noChangeAspect="1" noChangeArrowheads="1"/>
            </p:cNvSpPr>
            <p:nvPr/>
          </p:nvSpPr>
          <p:spPr bwMode="auto">
            <a:xfrm>
              <a:off x="5638800" y="3810000"/>
              <a:ext cx="155575" cy="155575"/>
            </a:xfrm>
            <a:prstGeom prst="ellipse">
              <a:avLst/>
            </a:prstGeom>
            <a:solidFill>
              <a:schemeClr val="tx1"/>
            </a:solidFill>
            <a:ln>
              <a:noFill/>
            </a:ln>
            <a:effectLst/>
            <a:extLst>
              <a:ext uri="{91240B29-F687-4F45-9708-019B960494DF}">
                <a14:hiddenLine xmlns:a14="http://schemas.microsoft.com/office/drawing/2010/main" w="2857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zh-CN" sz="2400"/>
            </a:p>
          </p:txBody>
        </p:sp>
        <p:sp>
          <p:nvSpPr>
            <p:cNvPr id="38" name="Oval 37"/>
            <p:cNvSpPr>
              <a:spLocks noChangeAspect="1" noChangeArrowheads="1"/>
            </p:cNvSpPr>
            <p:nvPr/>
          </p:nvSpPr>
          <p:spPr bwMode="auto">
            <a:xfrm>
              <a:off x="5638800" y="5178425"/>
              <a:ext cx="155575" cy="155575"/>
            </a:xfrm>
            <a:prstGeom prst="ellipse">
              <a:avLst/>
            </a:prstGeom>
            <a:solidFill>
              <a:schemeClr val="tx1"/>
            </a:solidFill>
            <a:ln>
              <a:noFill/>
            </a:ln>
            <a:effectLst/>
            <a:extLst>
              <a:ext uri="{91240B29-F687-4F45-9708-019B960494DF}">
                <a14:hiddenLine xmlns:a14="http://schemas.microsoft.com/office/drawing/2010/main" w="2857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zh-CN" sz="2400"/>
            </a:p>
          </p:txBody>
        </p:sp>
        <p:sp>
          <p:nvSpPr>
            <p:cNvPr id="39" name="Oval 38"/>
            <p:cNvSpPr>
              <a:spLocks noChangeAspect="1" noChangeArrowheads="1"/>
            </p:cNvSpPr>
            <p:nvPr/>
          </p:nvSpPr>
          <p:spPr bwMode="auto">
            <a:xfrm>
              <a:off x="6324600" y="4495800"/>
              <a:ext cx="155575" cy="155575"/>
            </a:xfrm>
            <a:prstGeom prst="ellipse">
              <a:avLst/>
            </a:prstGeom>
            <a:solidFill>
              <a:schemeClr val="tx1"/>
            </a:solidFill>
            <a:ln>
              <a:noFill/>
            </a:ln>
            <a:effectLst/>
            <a:extLst>
              <a:ext uri="{91240B29-F687-4F45-9708-019B960494DF}">
                <a14:hiddenLine xmlns:a14="http://schemas.microsoft.com/office/drawing/2010/main" w="2857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zh-CN" sz="2400"/>
            </a:p>
          </p:txBody>
        </p:sp>
        <p:sp>
          <p:nvSpPr>
            <p:cNvPr id="40" name="Oval 39"/>
            <p:cNvSpPr>
              <a:spLocks noChangeAspect="1" noChangeArrowheads="1"/>
            </p:cNvSpPr>
            <p:nvPr/>
          </p:nvSpPr>
          <p:spPr bwMode="auto">
            <a:xfrm>
              <a:off x="4956175" y="4495800"/>
              <a:ext cx="155575" cy="155575"/>
            </a:xfrm>
            <a:prstGeom prst="ellipse">
              <a:avLst/>
            </a:prstGeom>
            <a:solidFill>
              <a:schemeClr val="tx1"/>
            </a:solidFill>
            <a:ln>
              <a:noFill/>
            </a:ln>
            <a:effectLst/>
            <a:extLst>
              <a:ext uri="{91240B29-F687-4F45-9708-019B960494DF}">
                <a14:hiddenLine xmlns:a14="http://schemas.microsoft.com/office/drawing/2010/main" w="2857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zh-CN" sz="2400"/>
            </a:p>
          </p:txBody>
        </p:sp>
        <p:cxnSp>
          <p:nvCxnSpPr>
            <p:cNvPr id="41" name="AutoShape 40"/>
            <p:cNvCxnSpPr>
              <a:cxnSpLocks noChangeShapeType="1"/>
              <a:stCxn id="37" idx="3"/>
              <a:endCxn id="40" idx="7"/>
            </p:cNvCxnSpPr>
            <p:nvPr/>
          </p:nvCxnSpPr>
          <p:spPr bwMode="auto">
            <a:xfrm flipH="1">
              <a:off x="5089525" y="3943350"/>
              <a:ext cx="571500" cy="574675"/>
            </a:xfrm>
            <a:prstGeom prst="straightConnector1">
              <a:avLst/>
            </a:prstGeom>
            <a:noFill/>
            <a:ln w="28575">
              <a:solidFill>
                <a:schemeClr val="bg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2" name="AutoShape 41"/>
            <p:cNvCxnSpPr>
              <a:cxnSpLocks noChangeShapeType="1"/>
              <a:stCxn id="38" idx="1"/>
              <a:endCxn id="40" idx="5"/>
            </p:cNvCxnSpPr>
            <p:nvPr/>
          </p:nvCxnSpPr>
          <p:spPr bwMode="auto">
            <a:xfrm flipH="1" flipV="1">
              <a:off x="5089525" y="4629150"/>
              <a:ext cx="571500" cy="571500"/>
            </a:xfrm>
            <a:prstGeom prst="straightConnector1">
              <a:avLst/>
            </a:prstGeom>
            <a:noFill/>
            <a:ln w="3810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3" name="AutoShape 42"/>
            <p:cNvCxnSpPr>
              <a:cxnSpLocks noChangeShapeType="1"/>
              <a:stCxn id="40" idx="6"/>
              <a:endCxn id="39" idx="2"/>
            </p:cNvCxnSpPr>
            <p:nvPr/>
          </p:nvCxnSpPr>
          <p:spPr bwMode="auto">
            <a:xfrm>
              <a:off x="5111750" y="4573588"/>
              <a:ext cx="1212850" cy="0"/>
            </a:xfrm>
            <a:prstGeom prst="straightConnector1">
              <a:avLst/>
            </a:prstGeom>
            <a:noFill/>
            <a:ln w="28575">
              <a:solidFill>
                <a:schemeClr val="bg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44" name="Group 43"/>
          <p:cNvGrpSpPr/>
          <p:nvPr/>
        </p:nvGrpSpPr>
        <p:grpSpPr>
          <a:xfrm>
            <a:off x="6784975" y="3810000"/>
            <a:ext cx="1524000" cy="1524000"/>
            <a:chOff x="6784975" y="3810000"/>
            <a:chExt cx="1524000" cy="1524000"/>
          </a:xfrm>
        </p:grpSpPr>
        <p:cxnSp>
          <p:nvCxnSpPr>
            <p:cNvPr id="45" name="AutoShape 9"/>
            <p:cNvCxnSpPr>
              <a:cxnSpLocks noChangeShapeType="1"/>
              <a:stCxn id="48" idx="3"/>
              <a:endCxn id="51" idx="7"/>
            </p:cNvCxnSpPr>
            <p:nvPr/>
          </p:nvCxnSpPr>
          <p:spPr bwMode="auto">
            <a:xfrm flipH="1">
              <a:off x="6918325" y="3943350"/>
              <a:ext cx="571500" cy="574675"/>
            </a:xfrm>
            <a:prstGeom prst="straightConnector1">
              <a:avLst/>
            </a:prstGeom>
            <a:noFill/>
            <a:ln w="28575">
              <a:solidFill>
                <a:schemeClr val="bg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6" name="AutoShape 10"/>
            <p:cNvCxnSpPr>
              <a:cxnSpLocks noChangeShapeType="1"/>
              <a:stCxn id="51" idx="6"/>
              <a:endCxn id="50" idx="2"/>
            </p:cNvCxnSpPr>
            <p:nvPr/>
          </p:nvCxnSpPr>
          <p:spPr bwMode="auto">
            <a:xfrm>
              <a:off x="6940550" y="4573588"/>
              <a:ext cx="1212850" cy="0"/>
            </a:xfrm>
            <a:prstGeom prst="straightConnector1">
              <a:avLst/>
            </a:prstGeom>
            <a:noFill/>
            <a:ln w="28575">
              <a:solidFill>
                <a:schemeClr val="bg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7" name="AutoShape 11"/>
            <p:cNvCxnSpPr>
              <a:cxnSpLocks noChangeShapeType="1"/>
              <a:stCxn id="48" idx="4"/>
              <a:endCxn id="49" idx="0"/>
            </p:cNvCxnSpPr>
            <p:nvPr/>
          </p:nvCxnSpPr>
          <p:spPr bwMode="auto">
            <a:xfrm>
              <a:off x="7545388" y="3965575"/>
              <a:ext cx="0" cy="1212850"/>
            </a:xfrm>
            <a:prstGeom prst="straightConnector1">
              <a:avLst/>
            </a:prstGeom>
            <a:noFill/>
            <a:ln w="28575">
              <a:solidFill>
                <a:schemeClr val="bg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8" name="Oval 43"/>
            <p:cNvSpPr>
              <a:spLocks noChangeAspect="1" noChangeArrowheads="1"/>
            </p:cNvSpPr>
            <p:nvPr/>
          </p:nvSpPr>
          <p:spPr bwMode="auto">
            <a:xfrm>
              <a:off x="7467600" y="3810000"/>
              <a:ext cx="155575" cy="155575"/>
            </a:xfrm>
            <a:prstGeom prst="ellipse">
              <a:avLst/>
            </a:prstGeom>
            <a:solidFill>
              <a:schemeClr val="tx1"/>
            </a:solidFill>
            <a:ln>
              <a:noFill/>
            </a:ln>
            <a:effectLst/>
            <a:extLst>
              <a:ext uri="{91240B29-F687-4F45-9708-019B960494DF}">
                <a14:hiddenLine xmlns:a14="http://schemas.microsoft.com/office/drawing/2010/main" w="2857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zh-CN" sz="2400"/>
            </a:p>
          </p:txBody>
        </p:sp>
        <p:sp>
          <p:nvSpPr>
            <p:cNvPr id="49" name="Oval 44"/>
            <p:cNvSpPr>
              <a:spLocks noChangeAspect="1" noChangeArrowheads="1"/>
            </p:cNvSpPr>
            <p:nvPr/>
          </p:nvSpPr>
          <p:spPr bwMode="auto">
            <a:xfrm>
              <a:off x="7467600" y="5178425"/>
              <a:ext cx="155575" cy="155575"/>
            </a:xfrm>
            <a:prstGeom prst="ellipse">
              <a:avLst/>
            </a:prstGeom>
            <a:solidFill>
              <a:schemeClr val="tx1"/>
            </a:solidFill>
            <a:ln>
              <a:noFill/>
            </a:ln>
            <a:effectLst/>
            <a:extLst>
              <a:ext uri="{91240B29-F687-4F45-9708-019B960494DF}">
                <a14:hiddenLine xmlns:a14="http://schemas.microsoft.com/office/drawing/2010/main" w="2857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zh-CN" sz="2400"/>
            </a:p>
          </p:txBody>
        </p:sp>
        <p:sp>
          <p:nvSpPr>
            <p:cNvPr id="50" name="Oval 45"/>
            <p:cNvSpPr>
              <a:spLocks noChangeAspect="1" noChangeArrowheads="1"/>
            </p:cNvSpPr>
            <p:nvPr/>
          </p:nvSpPr>
          <p:spPr bwMode="auto">
            <a:xfrm>
              <a:off x="8153400" y="4495800"/>
              <a:ext cx="155575" cy="155575"/>
            </a:xfrm>
            <a:prstGeom prst="ellipse">
              <a:avLst/>
            </a:prstGeom>
            <a:solidFill>
              <a:schemeClr val="tx1"/>
            </a:solidFill>
            <a:ln>
              <a:noFill/>
            </a:ln>
            <a:effectLst/>
            <a:extLst>
              <a:ext uri="{91240B29-F687-4F45-9708-019B960494DF}">
                <a14:hiddenLine xmlns:a14="http://schemas.microsoft.com/office/drawing/2010/main" w="2857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zh-CN" sz="2400"/>
            </a:p>
          </p:txBody>
        </p:sp>
        <p:sp>
          <p:nvSpPr>
            <p:cNvPr id="51" name="Oval 46"/>
            <p:cNvSpPr>
              <a:spLocks noChangeAspect="1" noChangeArrowheads="1"/>
            </p:cNvSpPr>
            <p:nvPr/>
          </p:nvSpPr>
          <p:spPr bwMode="auto">
            <a:xfrm>
              <a:off x="6784975" y="4495800"/>
              <a:ext cx="155575" cy="155575"/>
            </a:xfrm>
            <a:prstGeom prst="ellipse">
              <a:avLst/>
            </a:prstGeom>
            <a:solidFill>
              <a:schemeClr val="tx1"/>
            </a:solidFill>
            <a:ln>
              <a:noFill/>
            </a:ln>
            <a:effectLst/>
            <a:extLst>
              <a:ext uri="{91240B29-F687-4F45-9708-019B960494DF}">
                <a14:hiddenLine xmlns:a14="http://schemas.microsoft.com/office/drawing/2010/main" w="2857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zh-CN" sz="2400"/>
            </a:p>
          </p:txBody>
        </p:sp>
        <p:cxnSp>
          <p:nvCxnSpPr>
            <p:cNvPr id="52" name="AutoShape 47"/>
            <p:cNvCxnSpPr>
              <a:cxnSpLocks noChangeShapeType="1"/>
              <a:stCxn id="48" idx="5"/>
              <a:endCxn id="50" idx="1"/>
            </p:cNvCxnSpPr>
            <p:nvPr/>
          </p:nvCxnSpPr>
          <p:spPr bwMode="auto">
            <a:xfrm>
              <a:off x="7600950" y="3943350"/>
              <a:ext cx="574675" cy="574675"/>
            </a:xfrm>
            <a:prstGeom prst="straightConnector1">
              <a:avLst/>
            </a:prstGeom>
            <a:noFill/>
            <a:ln w="3810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3" name="AutoShape 48"/>
            <p:cNvCxnSpPr>
              <a:cxnSpLocks noChangeShapeType="1"/>
              <a:stCxn id="50" idx="3"/>
              <a:endCxn id="49" idx="7"/>
            </p:cNvCxnSpPr>
            <p:nvPr/>
          </p:nvCxnSpPr>
          <p:spPr bwMode="auto">
            <a:xfrm flipH="1">
              <a:off x="7600950" y="4629150"/>
              <a:ext cx="574675" cy="571500"/>
            </a:xfrm>
            <a:prstGeom prst="straightConnector1">
              <a:avLst/>
            </a:prstGeom>
            <a:noFill/>
            <a:ln w="3810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4" name="AutoShape 49"/>
            <p:cNvCxnSpPr>
              <a:cxnSpLocks noChangeShapeType="1"/>
              <a:stCxn id="49" idx="1"/>
              <a:endCxn id="51" idx="5"/>
            </p:cNvCxnSpPr>
            <p:nvPr/>
          </p:nvCxnSpPr>
          <p:spPr bwMode="auto">
            <a:xfrm flipH="1" flipV="1">
              <a:off x="6918325" y="4629150"/>
              <a:ext cx="571500" cy="571500"/>
            </a:xfrm>
            <a:prstGeom prst="straightConnector1">
              <a:avLst/>
            </a:prstGeom>
            <a:noFill/>
            <a:ln w="3810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55" name="TextBox 54"/>
          <p:cNvSpPr txBox="1"/>
          <p:nvPr/>
        </p:nvSpPr>
        <p:spPr>
          <a:xfrm>
            <a:off x="3672598" y="3201987"/>
            <a:ext cx="424027" cy="369332"/>
          </a:xfrm>
          <a:prstGeom prst="rect">
            <a:avLst/>
          </a:prstGeom>
          <a:noFill/>
        </p:spPr>
        <p:txBody>
          <a:bodyPr wrap="none" rtlCol="0">
            <a:spAutoFit/>
          </a:bodyPr>
          <a:lstStyle/>
          <a:p>
            <a:r>
              <a:rPr lang="en-US" altLang="zh-CN" dirty="0"/>
              <a:t>11</a:t>
            </a:r>
            <a:endParaRPr lang="zh-CN" altLang="en-US" dirty="0"/>
          </a:p>
        </p:txBody>
      </p:sp>
      <p:sp>
        <p:nvSpPr>
          <p:cNvPr id="56" name="TextBox 55"/>
          <p:cNvSpPr txBox="1"/>
          <p:nvPr/>
        </p:nvSpPr>
        <p:spPr>
          <a:xfrm>
            <a:off x="5555238" y="3201987"/>
            <a:ext cx="312906" cy="369332"/>
          </a:xfrm>
          <a:prstGeom prst="rect">
            <a:avLst/>
          </a:prstGeom>
          <a:noFill/>
        </p:spPr>
        <p:txBody>
          <a:bodyPr wrap="none" rtlCol="0">
            <a:spAutoFit/>
          </a:bodyPr>
          <a:lstStyle/>
          <a:p>
            <a:r>
              <a:rPr lang="en-US" altLang="zh-CN" dirty="0"/>
              <a:t>8</a:t>
            </a:r>
            <a:endParaRPr lang="zh-CN" altLang="en-US" dirty="0"/>
          </a:p>
        </p:txBody>
      </p:sp>
      <p:sp>
        <p:nvSpPr>
          <p:cNvPr id="57" name="TextBox 56"/>
          <p:cNvSpPr txBox="1"/>
          <p:nvPr/>
        </p:nvSpPr>
        <p:spPr>
          <a:xfrm>
            <a:off x="7326710" y="3201987"/>
            <a:ext cx="441146" cy="369332"/>
          </a:xfrm>
          <a:prstGeom prst="rect">
            <a:avLst/>
          </a:prstGeom>
          <a:noFill/>
        </p:spPr>
        <p:txBody>
          <a:bodyPr wrap="none" rtlCol="0">
            <a:spAutoFit/>
          </a:bodyPr>
          <a:lstStyle/>
          <a:p>
            <a:r>
              <a:rPr lang="en-US" altLang="zh-CN" dirty="0"/>
              <a:t>13</a:t>
            </a:r>
            <a:endParaRPr lang="zh-CN" altLang="en-US" dirty="0"/>
          </a:p>
        </p:txBody>
      </p:sp>
      <p:sp>
        <p:nvSpPr>
          <p:cNvPr id="2" name="Down Arrow 1"/>
          <p:cNvSpPr/>
          <p:nvPr/>
        </p:nvSpPr>
        <p:spPr>
          <a:xfrm rot="10800000">
            <a:off x="5475859" y="5574774"/>
            <a:ext cx="484632" cy="46142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355862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P spid="56" grpId="0"/>
      <p:bldP spid="57" grpId="0"/>
      <p:bldP spid="2" grpId="0" animBg="1"/>
    </p:bld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31" name="Picture 7" descr="A graph of fifteen nodes.  Eight of those nodes are connected forming a first connected sub-component, five others are connected forming a second connected sub-component, and the two remaining vertices are connected.  The actual connections are not that relevant as long as there is a path from one vertex to any other vertex within one connected sub-component." title="A disconnected graph"/>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27784" y="2924944"/>
            <a:ext cx="3788395" cy="267104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CA" dirty="0"/>
              <a:t>Spanning forests</a:t>
            </a:r>
          </a:p>
        </p:txBody>
      </p:sp>
      <p:sp>
        <p:nvSpPr>
          <p:cNvPr id="3" name="Content Placeholder 2"/>
          <p:cNvSpPr>
            <a:spLocks noGrp="1"/>
          </p:cNvSpPr>
          <p:nvPr>
            <p:ph idx="1"/>
          </p:nvPr>
        </p:nvSpPr>
        <p:spPr>
          <a:xfrm>
            <a:off x="457200" y="1600200"/>
            <a:ext cx="8229600" cy="4925144"/>
          </a:xfrm>
        </p:spPr>
        <p:txBody>
          <a:bodyPr>
            <a:normAutofit/>
          </a:bodyPr>
          <a:lstStyle/>
          <a:p>
            <a:pPr marL="357188" indent="-357188">
              <a:buNone/>
            </a:pPr>
            <a:r>
              <a:rPr lang="en-CA" dirty="0"/>
              <a:t>	Suppose that a graph is composed of </a:t>
            </a:r>
            <a:r>
              <a:rPr lang="en-CA" i="1" dirty="0">
                <a:latin typeface="Times New Roman" panose="02020603050405020304" pitchFamily="18" charset="0"/>
                <a:cs typeface="Times New Roman" panose="02020603050405020304" pitchFamily="18" charset="0"/>
              </a:rPr>
              <a:t>N</a:t>
            </a:r>
            <a:r>
              <a:rPr lang="en-CA" dirty="0"/>
              <a:t> connected vertex-induced sub-graphs</a:t>
            </a:r>
          </a:p>
          <a:p>
            <a:pPr lvl="1"/>
            <a:r>
              <a:rPr lang="en-CA" dirty="0"/>
              <a:t>In this case, we may define a </a:t>
            </a:r>
            <a:r>
              <a:rPr lang="en-CA" i="1" dirty="0"/>
              <a:t>spanning forest</a:t>
            </a:r>
            <a:r>
              <a:rPr lang="en-CA" dirty="0"/>
              <a:t> as a collection of </a:t>
            </a:r>
            <a:r>
              <a:rPr lang="en-CA" i="1" dirty="0">
                <a:latin typeface="Times New Roman" panose="02020603050405020304" pitchFamily="18" charset="0"/>
                <a:cs typeface="Times New Roman" panose="02020603050405020304" pitchFamily="18" charset="0"/>
              </a:rPr>
              <a:t>N </a:t>
            </a:r>
            <a:r>
              <a:rPr lang="en-CA" dirty="0"/>
              <a:t>spanning trees, one for each connected vertex-induced sub-graph</a:t>
            </a:r>
          </a:p>
          <a:p>
            <a:pPr marL="357188" indent="-357188">
              <a:buNone/>
            </a:pPr>
            <a:endParaRPr lang="en-CA" dirty="0"/>
          </a:p>
          <a:p>
            <a:pPr marL="357188" indent="-357188">
              <a:buNone/>
            </a:pPr>
            <a:endParaRPr lang="en-CA" dirty="0"/>
          </a:p>
          <a:p>
            <a:pPr marL="357188" indent="-357188">
              <a:buNone/>
            </a:pPr>
            <a:endParaRPr lang="en-CA" dirty="0"/>
          </a:p>
          <a:p>
            <a:pPr marL="357188" indent="-357188">
              <a:buNone/>
            </a:pPr>
            <a:endParaRPr lang="en-CA" dirty="0"/>
          </a:p>
          <a:p>
            <a:pPr marL="357188" indent="-357188">
              <a:buNone/>
            </a:pPr>
            <a:endParaRPr lang="en-CA" dirty="0"/>
          </a:p>
          <a:p>
            <a:pPr marL="357188" indent="-357188">
              <a:buNone/>
            </a:pPr>
            <a:endParaRPr lang="en-CA" dirty="0"/>
          </a:p>
          <a:p>
            <a:pPr lvl="1"/>
            <a:endParaRPr lang="en-CA" dirty="0"/>
          </a:p>
          <a:p>
            <a:pPr lvl="1"/>
            <a:endParaRPr lang="en-CA" dirty="0"/>
          </a:p>
          <a:p>
            <a:pPr lvl="1"/>
            <a:r>
              <a:rPr lang="en-CA" dirty="0"/>
              <a:t>A </a:t>
            </a:r>
            <a:r>
              <a:rPr lang="en-CA" i="1" dirty="0"/>
              <a:t>minimum spanning forest </a:t>
            </a:r>
            <a:r>
              <a:rPr lang="en-CA" dirty="0"/>
              <a:t>is therefore a collection of </a:t>
            </a:r>
            <a:r>
              <a:rPr lang="en-CA" i="1" dirty="0">
                <a:latin typeface="Times New Roman" panose="02020603050405020304" pitchFamily="18" charset="0"/>
                <a:cs typeface="Times New Roman" panose="02020603050405020304" pitchFamily="18" charset="0"/>
              </a:rPr>
              <a:t>N</a:t>
            </a:r>
            <a:r>
              <a:rPr lang="en-CA" dirty="0"/>
              <a:t> minimum spanning trees, one for each connected vertex-induced sub-graph</a:t>
            </a:r>
          </a:p>
        </p:txBody>
      </p:sp>
      <p:pic>
        <p:nvPicPr>
          <p:cNvPr id="1030" name="Picture 6" descr="A graph sub-divided into three connected sub-components.  In each of the sub-components, a spanning tree is highlighted.  Together, the three spanning trees create a spanning forest." title="A spanning forest"/>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627784" y="2925214"/>
            <a:ext cx="3788395" cy="26705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2707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3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altLang="en-US" dirty="0">
                <a:latin typeface="Arial" charset="0"/>
                <a:cs typeface="Arial" charset="0"/>
              </a:rPr>
              <a:t>Unweighted graphs</a:t>
            </a:r>
          </a:p>
        </p:txBody>
      </p:sp>
      <p:sp>
        <p:nvSpPr>
          <p:cNvPr id="20483"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Observation</a:t>
            </a:r>
          </a:p>
          <a:p>
            <a:pPr lvl="1"/>
            <a:r>
              <a:rPr lang="en-US" altLang="en-US" dirty="0">
                <a:latin typeface="Arial" charset="0"/>
                <a:cs typeface="Arial" charset="0"/>
              </a:rPr>
              <a:t>In an unweighted graph, we nominally give each edge a weight of 1</a:t>
            </a:r>
          </a:p>
          <a:p>
            <a:pPr lvl="1"/>
            <a:r>
              <a:rPr lang="en-US" altLang="en-US" dirty="0">
                <a:latin typeface="Arial" charset="0"/>
                <a:cs typeface="Arial" charset="0"/>
              </a:rPr>
              <a:t>Consequently, all minimum spanning trees have weight </a:t>
            </a:r>
            <a:r>
              <a:rPr lang="en-US" altLang="en-US" dirty="0">
                <a:latin typeface="Times New Roman" panose="02020603050405020304" pitchFamily="18" charset="0"/>
                <a:cs typeface="Times New Roman" panose="02020603050405020304" pitchFamily="18" charset="0"/>
              </a:rPr>
              <a:t>|</a:t>
            </a:r>
            <a:r>
              <a:rPr lang="en-US" altLang="en-US" i="1" dirty="0">
                <a:latin typeface="Times New Roman" panose="02020603050405020304" pitchFamily="18" charset="0"/>
                <a:cs typeface="Times New Roman" panose="02020603050405020304" pitchFamily="18" charset="0"/>
              </a:rPr>
              <a:t>V</a:t>
            </a:r>
            <a:r>
              <a:rPr lang="en-US" altLang="en-US" dirty="0">
                <a:latin typeface="Times New Roman" panose="02020603050405020304" pitchFamily="18" charset="0"/>
                <a:cs typeface="Times New Roman" panose="02020603050405020304" pitchFamily="18" charset="0"/>
              </a:rPr>
              <a:t>| – 1</a:t>
            </a:r>
          </a:p>
        </p:txBody>
      </p:sp>
    </p:spTree>
    <p:extLst>
      <p:ext uri="{BB962C8B-B14F-4D97-AF65-F5344CB8AC3E}">
        <p14:creationId xmlns:p14="http://schemas.microsoft.com/office/powerpoint/2010/main" val="42800107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altLang="en-US">
                <a:latin typeface="Arial" charset="0"/>
                <a:cs typeface="Arial" charset="0"/>
              </a:rPr>
              <a:t>Application</a:t>
            </a:r>
          </a:p>
        </p:txBody>
      </p:sp>
      <p:sp>
        <p:nvSpPr>
          <p:cNvPr id="229379"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Consider supplying power to</a:t>
            </a:r>
          </a:p>
          <a:p>
            <a:pPr lvl="1"/>
            <a:r>
              <a:rPr lang="en-US" altLang="en-US" dirty="0">
                <a:latin typeface="Arial" charset="0"/>
                <a:cs typeface="Arial" charset="0"/>
              </a:rPr>
              <a:t>All circuit elements on a board</a:t>
            </a:r>
          </a:p>
          <a:p>
            <a:pPr lvl="1"/>
            <a:r>
              <a:rPr lang="en-US" altLang="en-US" dirty="0">
                <a:latin typeface="Arial" charset="0"/>
                <a:cs typeface="Arial" charset="0"/>
              </a:rPr>
              <a:t>A number of loads within a building</a:t>
            </a:r>
          </a:p>
          <a:p>
            <a:pPr>
              <a:buFont typeface="Arial" charset="0"/>
              <a:buNone/>
            </a:pPr>
            <a:endParaRPr lang="en-US" altLang="en-US" dirty="0">
              <a:latin typeface="Arial" charset="0"/>
              <a:cs typeface="Arial" charset="0"/>
            </a:endParaRPr>
          </a:p>
          <a:p>
            <a:pPr>
              <a:buFont typeface="Arial" charset="0"/>
              <a:buNone/>
            </a:pPr>
            <a:r>
              <a:rPr lang="en-US" altLang="en-US" dirty="0">
                <a:latin typeface="Arial" charset="0"/>
                <a:cs typeface="Arial" charset="0"/>
              </a:rPr>
              <a:t>	A minimum spanning tree will give the lowest-cost solution</a:t>
            </a:r>
          </a:p>
        </p:txBody>
      </p:sp>
      <p:pic>
        <p:nvPicPr>
          <p:cNvPr id="229381" name="Picture 5" descr="c6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850" y="3860800"/>
            <a:ext cx="4551363" cy="2093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9383" name="Text Box 7"/>
          <p:cNvSpPr txBox="1">
            <a:spLocks noChangeArrowheads="1"/>
          </p:cNvSpPr>
          <p:nvPr/>
        </p:nvSpPr>
        <p:spPr bwMode="auto">
          <a:xfrm>
            <a:off x="2543175" y="5975350"/>
            <a:ext cx="22542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a:solidFill>
                  <a:schemeClr val="bg2"/>
                </a:solidFill>
              </a:rPr>
              <a:t>www.commedore.ca</a:t>
            </a:r>
          </a:p>
        </p:txBody>
      </p:sp>
      <p:sp>
        <p:nvSpPr>
          <p:cNvPr id="229384" name="Text Box 8"/>
          <p:cNvSpPr txBox="1">
            <a:spLocks noChangeArrowheads="1"/>
          </p:cNvSpPr>
          <p:nvPr/>
        </p:nvSpPr>
        <p:spPr bwMode="auto">
          <a:xfrm>
            <a:off x="7023100" y="5589588"/>
            <a:ext cx="17970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a:solidFill>
                  <a:schemeClr val="bg2"/>
                </a:solidFill>
              </a:rPr>
              <a:t>www.kpmb.com</a:t>
            </a:r>
          </a:p>
        </p:txBody>
      </p:sp>
      <p:pic>
        <p:nvPicPr>
          <p:cNvPr id="229385" name="Picture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19700" y="3860800"/>
            <a:ext cx="3652838" cy="164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8513803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29379">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938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938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29379">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2938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29384"/>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22937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9383" grpId="0"/>
      <p:bldP spid="22938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altLang="en-US">
                <a:latin typeface="Arial" charset="0"/>
                <a:cs typeface="Arial" charset="0"/>
              </a:rPr>
              <a:t>Application</a:t>
            </a:r>
          </a:p>
        </p:txBody>
      </p:sp>
      <p:sp>
        <p:nvSpPr>
          <p:cNvPr id="229379" name="Rectangle 3"/>
          <p:cNvSpPr>
            <a:spLocks noGrp="1" noChangeArrowheads="1"/>
          </p:cNvSpPr>
          <p:nvPr>
            <p:ph type="body" idx="1"/>
          </p:nvPr>
        </p:nvSpPr>
        <p:spPr/>
        <p:txBody>
          <a:bodyPr/>
          <a:lstStyle/>
          <a:p>
            <a:pPr>
              <a:buNone/>
            </a:pPr>
            <a:r>
              <a:rPr lang="en-US" altLang="en-US" dirty="0">
                <a:latin typeface="Arial" charset="0"/>
                <a:cs typeface="Arial" charset="0"/>
              </a:rPr>
              <a:t>	The first application of a minimum spanning tree algorithm was by the Czech mathematician </a:t>
            </a:r>
            <a:r>
              <a:rPr lang="en-CA" dirty="0" err="1"/>
              <a:t>Otakar</a:t>
            </a:r>
            <a:r>
              <a:rPr lang="en-CA" dirty="0"/>
              <a:t> </a:t>
            </a:r>
            <a:r>
              <a:rPr lang="en-CA" dirty="0" err="1"/>
              <a:t>Borůvka</a:t>
            </a:r>
            <a:r>
              <a:rPr lang="en-CA" dirty="0"/>
              <a:t> who designed electricity grid in Moravia in 1926</a:t>
            </a:r>
            <a:endParaRPr lang="en-US" altLang="en-US" dirty="0">
              <a:latin typeface="Arial" charset="0"/>
              <a:cs typeface="Arial" charset="0"/>
            </a:endParaRPr>
          </a:p>
        </p:txBody>
      </p:sp>
      <p:pic>
        <p:nvPicPr>
          <p:cNvPr id="120834" name="Picture 2" descr="File:Moravia in EU.png"/>
          <p:cNvPicPr>
            <a:picLocks noChangeAspect="1" noChangeArrowheads="1"/>
          </p:cNvPicPr>
          <p:nvPr/>
        </p:nvPicPr>
        <p:blipFill rotWithShape="1">
          <a:blip r:embed="rId3">
            <a:extLst>
              <a:ext uri="{28A0092B-C50C-407E-A947-70E740481C1C}">
                <a14:useLocalDpi xmlns:a14="http://schemas.microsoft.com/office/drawing/2010/main" val="0"/>
              </a:ext>
            </a:extLst>
          </a:blip>
          <a:srcRect l="28081" t="10427" r="10480" b="18307"/>
          <a:stretch/>
        </p:blipFill>
        <p:spPr bwMode="auto">
          <a:xfrm>
            <a:off x="4644008" y="2896957"/>
            <a:ext cx="3489861" cy="32956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60261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r>
              <a:rPr lang="en-US" altLang="en-US">
                <a:latin typeface="Arial" charset="0"/>
                <a:cs typeface="Arial" charset="0"/>
              </a:rPr>
              <a:t>Application</a:t>
            </a:r>
          </a:p>
        </p:txBody>
      </p:sp>
      <p:sp>
        <p:nvSpPr>
          <p:cNvPr id="22531"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Consider attempting to find the best means of connecting a number of houses</a:t>
            </a:r>
          </a:p>
          <a:p>
            <a:pPr lvl="1"/>
            <a:r>
              <a:rPr lang="en-US" altLang="en-US" dirty="0">
                <a:latin typeface="Arial" charset="0"/>
                <a:cs typeface="Arial" charset="0"/>
              </a:rPr>
              <a:t>Minimize the length</a:t>
            </a:r>
            <a:br>
              <a:rPr lang="en-US" altLang="en-US" dirty="0">
                <a:latin typeface="Arial" charset="0"/>
                <a:cs typeface="Arial" charset="0"/>
              </a:rPr>
            </a:br>
            <a:r>
              <a:rPr lang="en-US" altLang="en-US" dirty="0">
                <a:latin typeface="Arial" charset="0"/>
                <a:cs typeface="Arial" charset="0"/>
              </a:rPr>
              <a:t>of transmission lines</a:t>
            </a:r>
          </a:p>
        </p:txBody>
      </p:sp>
      <p:pic>
        <p:nvPicPr>
          <p:cNvPr id="22532" name="Picture 4" descr="w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24300" y="2565400"/>
            <a:ext cx="4337050" cy="4021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386500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5" descr="w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24300" y="2565400"/>
            <a:ext cx="4337050" cy="4021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5" name="Rectangle 2"/>
          <p:cNvSpPr>
            <a:spLocks noGrp="1" noChangeArrowheads="1"/>
          </p:cNvSpPr>
          <p:nvPr>
            <p:ph type="title"/>
          </p:nvPr>
        </p:nvSpPr>
        <p:spPr/>
        <p:txBody>
          <a:bodyPr/>
          <a:lstStyle/>
          <a:p>
            <a:r>
              <a:rPr lang="en-US" altLang="en-US">
                <a:latin typeface="Arial" charset="0"/>
                <a:cs typeface="Arial" charset="0"/>
              </a:rPr>
              <a:t>Application</a:t>
            </a:r>
          </a:p>
        </p:txBody>
      </p:sp>
      <p:sp>
        <p:nvSpPr>
          <p:cNvPr id="23556"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A minimum spanning tree will provide the optimal solution</a:t>
            </a:r>
          </a:p>
        </p:txBody>
      </p:sp>
    </p:spTree>
    <p:extLst>
      <p:ext uri="{BB962C8B-B14F-4D97-AF65-F5344CB8AC3E}">
        <p14:creationId xmlns:p14="http://schemas.microsoft.com/office/powerpoint/2010/main" val="24368383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r>
              <a:rPr lang="en-US" altLang="en-US">
                <a:latin typeface="Arial" charset="0"/>
                <a:cs typeface="Arial" charset="0"/>
              </a:rPr>
              <a:t>Application</a:t>
            </a:r>
          </a:p>
        </p:txBody>
      </p:sp>
      <p:sp>
        <p:nvSpPr>
          <p:cNvPr id="319491"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Consider an </a:t>
            </a:r>
            <a:r>
              <a:rPr lang="en-US" altLang="en-US" i="1" dirty="0">
                <a:latin typeface="Arial" charset="0"/>
                <a:cs typeface="Arial" charset="0"/>
              </a:rPr>
              <a:t>ad hoc</a:t>
            </a:r>
            <a:r>
              <a:rPr lang="en-US" altLang="en-US" dirty="0">
                <a:latin typeface="Arial" charset="0"/>
                <a:cs typeface="Arial" charset="0"/>
              </a:rPr>
              <a:t> wireless network</a:t>
            </a:r>
          </a:p>
          <a:p>
            <a:pPr lvl="1"/>
            <a:r>
              <a:rPr lang="en-US" altLang="en-US" dirty="0">
                <a:latin typeface="Arial" charset="0"/>
                <a:cs typeface="Arial" charset="0"/>
              </a:rPr>
              <a:t>Any two terminals can connect with any others</a:t>
            </a:r>
          </a:p>
          <a:p>
            <a:pPr>
              <a:buFont typeface="Arial" charset="0"/>
              <a:buNone/>
            </a:pPr>
            <a:r>
              <a:rPr lang="en-US" altLang="en-US" dirty="0">
                <a:latin typeface="Arial" charset="0"/>
                <a:cs typeface="Arial" charset="0"/>
              </a:rPr>
              <a:t>	</a:t>
            </a:r>
          </a:p>
          <a:p>
            <a:pPr>
              <a:buFont typeface="Arial" charset="0"/>
              <a:buNone/>
            </a:pPr>
            <a:r>
              <a:rPr lang="en-US" altLang="en-US" dirty="0">
                <a:latin typeface="Arial" charset="0"/>
                <a:cs typeface="Arial" charset="0"/>
              </a:rPr>
              <a:t>Problem:</a:t>
            </a:r>
          </a:p>
          <a:p>
            <a:pPr lvl="1"/>
            <a:r>
              <a:rPr lang="en-US" altLang="en-US" dirty="0">
                <a:latin typeface="Arial" charset="0"/>
                <a:cs typeface="Arial" charset="0"/>
              </a:rPr>
              <a:t>Errors in transmission increase with transmission length</a:t>
            </a:r>
          </a:p>
          <a:p>
            <a:pPr lvl="1"/>
            <a:r>
              <a:rPr lang="en-US" altLang="en-US" dirty="0">
                <a:latin typeface="Arial" charset="0"/>
                <a:cs typeface="Arial" charset="0"/>
              </a:rPr>
              <a:t>Can we find clusters of terminals which can communicate safely?</a:t>
            </a:r>
          </a:p>
        </p:txBody>
      </p:sp>
      <p:pic>
        <p:nvPicPr>
          <p:cNvPr id="24580" name="Picture 8" descr="a"/>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49513" y="3898900"/>
            <a:ext cx="4246562" cy="208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4654074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19491">
                                            <p:txEl>
                                              <p:pRg st="2" end="2"/>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19491">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19491">
                                            <p:txEl>
                                              <p:pRg st="4" end="4"/>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31949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altLang="en-US">
                <a:latin typeface="Arial" charset="0"/>
                <a:cs typeface="Arial" charset="0"/>
              </a:rPr>
              <a:t>Outline</a:t>
            </a:r>
          </a:p>
        </p:txBody>
      </p:sp>
      <p:sp>
        <p:nvSpPr>
          <p:cNvPr id="10243"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In this topic, we will</a:t>
            </a:r>
          </a:p>
          <a:p>
            <a:pPr lvl="1"/>
            <a:r>
              <a:rPr lang="en-US" altLang="en-US" dirty="0">
                <a:latin typeface="Arial" charset="0"/>
                <a:cs typeface="Arial" charset="0"/>
              </a:rPr>
              <a:t>Define a spanning tree</a:t>
            </a:r>
          </a:p>
          <a:p>
            <a:pPr lvl="1"/>
            <a:r>
              <a:rPr lang="en-US" altLang="en-US" dirty="0">
                <a:latin typeface="Arial" charset="0"/>
                <a:cs typeface="Arial" charset="0"/>
              </a:rPr>
              <a:t>Define the weight of a spanning tree in a weighted graph</a:t>
            </a:r>
          </a:p>
          <a:p>
            <a:pPr lvl="1"/>
            <a:r>
              <a:rPr lang="en-US" altLang="en-US" dirty="0">
                <a:latin typeface="Arial" charset="0"/>
                <a:cs typeface="Arial" charset="0"/>
              </a:rPr>
              <a:t>Define a minimum spanning tree</a:t>
            </a:r>
          </a:p>
          <a:p>
            <a:pPr lvl="1"/>
            <a:r>
              <a:rPr lang="en-US" altLang="en-US" dirty="0">
                <a:latin typeface="Arial" charset="0"/>
                <a:cs typeface="Arial" charset="0"/>
              </a:rPr>
              <a:t>Consider applications</a:t>
            </a:r>
          </a:p>
          <a:p>
            <a:pPr lvl="1"/>
            <a:r>
              <a:rPr lang="en-US" altLang="en-US" dirty="0">
                <a:latin typeface="Arial" charset="0"/>
                <a:cs typeface="Arial" charset="0"/>
              </a:rPr>
              <a:t>List possible algorithms</a:t>
            </a:r>
          </a:p>
        </p:txBody>
      </p:sp>
    </p:spTree>
    <p:extLst>
      <p:ext uri="{BB962C8B-B14F-4D97-AF65-F5344CB8AC3E}">
        <p14:creationId xmlns:p14="http://schemas.microsoft.com/office/powerpoint/2010/main" val="22546640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en-US" altLang="en-US">
                <a:latin typeface="Arial" charset="0"/>
                <a:cs typeface="Arial" charset="0"/>
              </a:rPr>
              <a:t>Application</a:t>
            </a:r>
          </a:p>
        </p:txBody>
      </p:sp>
      <p:sp>
        <p:nvSpPr>
          <p:cNvPr id="25603"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Find a minimum spanning tree</a:t>
            </a:r>
          </a:p>
        </p:txBody>
      </p:sp>
      <p:pic>
        <p:nvPicPr>
          <p:cNvPr id="25604" name="Picture 7" descr="b"/>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49513" y="3898900"/>
            <a:ext cx="4246562" cy="208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589541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r>
              <a:rPr lang="en-US" altLang="en-US">
                <a:latin typeface="Arial" charset="0"/>
                <a:cs typeface="Arial" charset="0"/>
              </a:rPr>
              <a:t>Application</a:t>
            </a:r>
          </a:p>
        </p:txBody>
      </p:sp>
      <p:sp>
        <p:nvSpPr>
          <p:cNvPr id="26627"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Remove connections which are too long</a:t>
            </a:r>
          </a:p>
          <a:p>
            <a:pPr>
              <a:buFont typeface="Arial" charset="0"/>
              <a:buNone/>
            </a:pPr>
            <a:endParaRPr lang="en-US" altLang="en-US">
              <a:latin typeface="Arial" charset="0"/>
              <a:cs typeface="Arial" charset="0"/>
            </a:endParaRPr>
          </a:p>
          <a:p>
            <a:pPr>
              <a:buFont typeface="Arial" charset="0"/>
              <a:buNone/>
            </a:pPr>
            <a:r>
              <a:rPr lang="en-US" altLang="en-US">
                <a:latin typeface="Arial" charset="0"/>
                <a:cs typeface="Arial" charset="0"/>
              </a:rPr>
              <a:t>	This </a:t>
            </a:r>
            <a:r>
              <a:rPr lang="en-US" altLang="en-US" i="1">
                <a:latin typeface="Arial" charset="0"/>
                <a:cs typeface="Arial" charset="0"/>
              </a:rPr>
              <a:t>clusters </a:t>
            </a:r>
            <a:r>
              <a:rPr lang="en-US" altLang="en-US">
                <a:latin typeface="Arial" charset="0"/>
                <a:cs typeface="Arial" charset="0"/>
              </a:rPr>
              <a:t>terminals into smaller and more manageable sub-networks</a:t>
            </a:r>
          </a:p>
        </p:txBody>
      </p:sp>
      <p:pic>
        <p:nvPicPr>
          <p:cNvPr id="26628" name="Picture 16" descr="c"/>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49513" y="3898900"/>
            <a:ext cx="4246562" cy="208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29" name="Oval 17"/>
          <p:cNvSpPr>
            <a:spLocks noChangeArrowheads="1"/>
          </p:cNvSpPr>
          <p:nvPr/>
        </p:nvSpPr>
        <p:spPr bwMode="auto">
          <a:xfrm>
            <a:off x="2195513" y="4652963"/>
            <a:ext cx="1439862" cy="1152525"/>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CA" altLang="en-US"/>
          </a:p>
        </p:txBody>
      </p:sp>
      <p:sp>
        <p:nvSpPr>
          <p:cNvPr id="26630" name="Oval 18"/>
          <p:cNvSpPr>
            <a:spLocks noChangeArrowheads="1"/>
          </p:cNvSpPr>
          <p:nvPr/>
        </p:nvSpPr>
        <p:spPr bwMode="auto">
          <a:xfrm>
            <a:off x="3492500" y="3716338"/>
            <a:ext cx="1223963" cy="1008062"/>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CA" altLang="en-US"/>
          </a:p>
        </p:txBody>
      </p:sp>
      <p:sp>
        <p:nvSpPr>
          <p:cNvPr id="26631" name="Oval 19"/>
          <p:cNvSpPr>
            <a:spLocks noChangeArrowheads="1"/>
          </p:cNvSpPr>
          <p:nvPr/>
        </p:nvSpPr>
        <p:spPr bwMode="auto">
          <a:xfrm>
            <a:off x="4186238" y="4699000"/>
            <a:ext cx="2665412" cy="1512888"/>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CA" altLang="en-US"/>
          </a:p>
        </p:txBody>
      </p:sp>
    </p:spTree>
    <p:extLst>
      <p:ext uri="{BB962C8B-B14F-4D97-AF65-F5344CB8AC3E}">
        <p14:creationId xmlns:p14="http://schemas.microsoft.com/office/powerpoint/2010/main" val="22786882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latin typeface="Arial" charset="0"/>
                <a:cs typeface="Arial" charset="0"/>
              </a:rPr>
              <a:t>Minimum Spanning Trees</a:t>
            </a:r>
            <a:endParaRPr lang="zh-CN" altLang="en-US" dirty="0"/>
          </a:p>
        </p:txBody>
      </p:sp>
      <p:sp>
        <p:nvSpPr>
          <p:cNvPr id="3" name="Content Placeholder 2"/>
          <p:cNvSpPr>
            <a:spLocks noGrp="1"/>
          </p:cNvSpPr>
          <p:nvPr>
            <p:ph idx="1"/>
          </p:nvPr>
        </p:nvSpPr>
        <p:spPr/>
        <p:txBody>
          <a:bodyPr/>
          <a:lstStyle/>
          <a:p>
            <a:pPr lvl="0">
              <a:buNone/>
            </a:pPr>
            <a:r>
              <a:rPr lang="en-US" altLang="en-US" dirty="0">
                <a:solidFill>
                  <a:prstClr val="black"/>
                </a:solidFill>
                <a:latin typeface="Arial" charset="0"/>
                <a:cs typeface="Arial" charset="0"/>
              </a:rPr>
              <a:t>	Simplifying assumption:</a:t>
            </a:r>
          </a:p>
          <a:p>
            <a:pPr lvl="1"/>
            <a:r>
              <a:rPr lang="en-US" altLang="en-US" dirty="0">
                <a:solidFill>
                  <a:prstClr val="black"/>
                </a:solidFill>
                <a:latin typeface="Arial" charset="0"/>
                <a:cs typeface="Arial" charset="0"/>
              </a:rPr>
              <a:t>All edge weights are distinct</a:t>
            </a:r>
          </a:p>
          <a:p>
            <a:pPr lvl="0">
              <a:buNone/>
            </a:pPr>
            <a:r>
              <a:rPr lang="en-US" altLang="en-US" dirty="0">
                <a:solidFill>
                  <a:prstClr val="black"/>
                </a:solidFill>
                <a:latin typeface="Arial" charset="0"/>
                <a:cs typeface="Arial" charset="0"/>
              </a:rPr>
              <a:t>	</a:t>
            </a:r>
          </a:p>
          <a:p>
            <a:pPr lvl="0">
              <a:buNone/>
            </a:pPr>
            <a:r>
              <a:rPr lang="en-US" altLang="en-US" dirty="0">
                <a:solidFill>
                  <a:prstClr val="black"/>
                </a:solidFill>
                <a:latin typeface="Arial" charset="0"/>
                <a:cs typeface="Arial" charset="0"/>
              </a:rPr>
              <a:t>	This guarantees that given a graph, there is a unique minimum spanning tree.</a:t>
            </a:r>
            <a:endParaRPr lang="zh-CN" altLang="en-US" dirty="0"/>
          </a:p>
        </p:txBody>
      </p:sp>
    </p:spTree>
    <p:extLst>
      <p:ext uri="{BB962C8B-B14F-4D97-AF65-F5344CB8AC3E}">
        <p14:creationId xmlns:p14="http://schemas.microsoft.com/office/powerpoint/2010/main" val="22525391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Outline</a:t>
            </a:r>
            <a:endParaRPr lang="zh-CN" altLang="en-US" dirty="0"/>
          </a:p>
        </p:txBody>
      </p:sp>
      <p:sp>
        <p:nvSpPr>
          <p:cNvPr id="3" name="Content Placeholder 2"/>
          <p:cNvSpPr>
            <a:spLocks noGrp="1"/>
          </p:cNvSpPr>
          <p:nvPr>
            <p:ph idx="1"/>
          </p:nvPr>
        </p:nvSpPr>
        <p:spPr/>
        <p:txBody>
          <a:bodyPr/>
          <a:lstStyle/>
          <a:p>
            <a:r>
              <a:rPr lang="en-US" altLang="zh-CN" dirty="0"/>
              <a:t>Definition and applications</a:t>
            </a:r>
          </a:p>
          <a:p>
            <a:r>
              <a:rPr lang="en-US" altLang="zh-CN" dirty="0">
                <a:solidFill>
                  <a:srgbClr val="FF0000"/>
                </a:solidFill>
              </a:rPr>
              <a:t>Prim’s algorithm</a:t>
            </a:r>
          </a:p>
          <a:p>
            <a:r>
              <a:rPr lang="en-US" altLang="zh-CN" dirty="0" err="1"/>
              <a:t>Kruskal’s</a:t>
            </a:r>
            <a:r>
              <a:rPr lang="en-US" altLang="zh-CN" dirty="0"/>
              <a:t> algorithm</a:t>
            </a:r>
          </a:p>
          <a:p>
            <a:endParaRPr lang="zh-CN" altLang="en-US" dirty="0"/>
          </a:p>
        </p:txBody>
      </p:sp>
    </p:spTree>
    <p:extLst>
      <p:ext uri="{BB962C8B-B14F-4D97-AF65-F5344CB8AC3E}">
        <p14:creationId xmlns:p14="http://schemas.microsoft.com/office/powerpoint/2010/main" val="10941609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r>
              <a:rPr lang="en-US" altLang="en-US">
                <a:latin typeface="Arial" charset="0"/>
                <a:cs typeface="Arial" charset="0"/>
              </a:rPr>
              <a:t>Outline</a:t>
            </a:r>
          </a:p>
        </p:txBody>
      </p:sp>
      <p:sp>
        <p:nvSpPr>
          <p:cNvPr id="5123"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This topic covers Prim’s algorithm:</a:t>
            </a:r>
          </a:p>
          <a:p>
            <a:pPr lvl="1"/>
            <a:r>
              <a:rPr lang="en-US" altLang="en-US" dirty="0">
                <a:latin typeface="Arial" charset="0"/>
                <a:cs typeface="Arial" charset="0"/>
              </a:rPr>
              <a:t>Finding a minimum spanning tree</a:t>
            </a:r>
          </a:p>
          <a:p>
            <a:pPr lvl="1"/>
            <a:r>
              <a:rPr lang="en-US" altLang="en-US" dirty="0">
                <a:latin typeface="Arial" charset="0"/>
                <a:cs typeface="Arial" charset="0"/>
              </a:rPr>
              <a:t>The idea and the algorithm</a:t>
            </a:r>
          </a:p>
          <a:p>
            <a:pPr lvl="1"/>
            <a:r>
              <a:rPr lang="en-US" altLang="en-US" dirty="0">
                <a:latin typeface="Arial" charset="0"/>
                <a:cs typeface="Arial" charset="0"/>
              </a:rPr>
              <a:t>An example</a:t>
            </a:r>
          </a:p>
        </p:txBody>
      </p:sp>
    </p:spTree>
    <p:extLst>
      <p:ext uri="{BB962C8B-B14F-4D97-AF65-F5344CB8AC3E}">
        <p14:creationId xmlns:p14="http://schemas.microsoft.com/office/powerpoint/2010/main" val="22745431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r>
              <a:rPr lang="en-CA" altLang="en-US">
                <a:latin typeface="Arial" charset="0"/>
                <a:cs typeface="Arial" charset="0"/>
              </a:rPr>
              <a:t>Strategy</a:t>
            </a:r>
            <a:endParaRPr lang="en-US" altLang="en-US">
              <a:latin typeface="Arial" charset="0"/>
              <a:cs typeface="Arial" charset="0"/>
            </a:endParaRPr>
          </a:p>
        </p:txBody>
      </p:sp>
      <p:sp>
        <p:nvSpPr>
          <p:cNvPr id="22531"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Strategy:</a:t>
            </a:r>
          </a:p>
          <a:p>
            <a:pPr lvl="1"/>
            <a:r>
              <a:rPr lang="en-US" altLang="en-US">
                <a:latin typeface="Arial" charset="0"/>
                <a:cs typeface="Arial" charset="0"/>
              </a:rPr>
              <a:t>Suppose we have a known minimum spanning tree on </a:t>
            </a:r>
            <a:r>
              <a:rPr lang="en-US" altLang="en-US" i="1">
                <a:latin typeface="Times New Roman" pitchFamily="18" charset="0"/>
                <a:cs typeface="Times New Roman" pitchFamily="18" charset="0"/>
              </a:rPr>
              <a:t>k</a:t>
            </a:r>
            <a:r>
              <a:rPr lang="en-US" altLang="en-US">
                <a:latin typeface="Times New Roman" pitchFamily="18" charset="0"/>
                <a:cs typeface="Times New Roman" pitchFamily="18" charset="0"/>
              </a:rPr>
              <a:t> &lt; </a:t>
            </a:r>
            <a:r>
              <a:rPr lang="en-US" altLang="en-US" i="1">
                <a:latin typeface="Times New Roman" pitchFamily="18" charset="0"/>
                <a:cs typeface="Times New Roman" pitchFamily="18" charset="0"/>
              </a:rPr>
              <a:t>n</a:t>
            </a:r>
            <a:r>
              <a:rPr lang="en-US" altLang="en-US">
                <a:latin typeface="Times New Roman" pitchFamily="18" charset="0"/>
                <a:cs typeface="Times New Roman" pitchFamily="18" charset="0"/>
              </a:rPr>
              <a:t> </a:t>
            </a:r>
            <a:r>
              <a:rPr lang="en-US" altLang="en-US">
                <a:latin typeface="Arial" charset="0"/>
                <a:cs typeface="Arial" charset="0"/>
              </a:rPr>
              <a:t>vertices</a:t>
            </a:r>
          </a:p>
          <a:p>
            <a:pPr lvl="1"/>
            <a:r>
              <a:rPr lang="en-US" altLang="en-US">
                <a:latin typeface="Arial" charset="0"/>
                <a:cs typeface="Arial" charset="0"/>
              </a:rPr>
              <a:t>How could we extend this minimum spanning tree?</a:t>
            </a:r>
          </a:p>
        </p:txBody>
      </p:sp>
      <p:pic>
        <p:nvPicPr>
          <p:cNvPr id="22532" name="Picture 2" descr="C:\Users\dwharder\Desktop\v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38400" y="3176588"/>
            <a:ext cx="4265613" cy="3132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065900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7" name="Picture 7" descr="C:\Users\dwharder\Desktop\v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8400" y="3176588"/>
            <a:ext cx="4265613" cy="3132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4" name="Title 1"/>
          <p:cNvSpPr>
            <a:spLocks noGrp="1"/>
          </p:cNvSpPr>
          <p:nvPr>
            <p:ph type="title"/>
          </p:nvPr>
        </p:nvSpPr>
        <p:spPr/>
        <p:txBody>
          <a:bodyPr/>
          <a:lstStyle/>
          <a:p>
            <a:r>
              <a:rPr lang="en-CA" altLang="en-US">
                <a:latin typeface="Arial" charset="0"/>
                <a:cs typeface="Arial" charset="0"/>
              </a:rPr>
              <a:t>Strategy</a:t>
            </a:r>
          </a:p>
        </p:txBody>
      </p:sp>
      <p:sp>
        <p:nvSpPr>
          <p:cNvPr id="23555" name="Content Placeholder 2"/>
          <p:cNvSpPr>
            <a:spLocks noGrp="1"/>
          </p:cNvSpPr>
          <p:nvPr>
            <p:ph idx="1"/>
          </p:nvPr>
        </p:nvSpPr>
        <p:spPr/>
        <p:txBody>
          <a:bodyPr/>
          <a:lstStyle/>
          <a:p>
            <a:pPr>
              <a:buFont typeface="Arial" charset="0"/>
              <a:buNone/>
            </a:pPr>
            <a:r>
              <a:rPr lang="en-CA" altLang="en-US" dirty="0">
                <a:latin typeface="Arial" charset="0"/>
                <a:cs typeface="Arial" charset="0"/>
              </a:rPr>
              <a:t>	Add the edge </a:t>
            </a:r>
            <a:r>
              <a:rPr lang="en-CA" altLang="en-US" i="1" dirty="0" err="1">
                <a:latin typeface="Times New Roman" pitchFamily="18" charset="0"/>
                <a:cs typeface="Times New Roman" pitchFamily="18" charset="0"/>
              </a:rPr>
              <a:t>e</a:t>
            </a:r>
            <a:r>
              <a:rPr lang="en-CA" altLang="en-US" i="1" baseline="-25000" dirty="0" err="1">
                <a:latin typeface="Times New Roman" pitchFamily="18" charset="0"/>
                <a:cs typeface="Times New Roman" pitchFamily="18" charset="0"/>
              </a:rPr>
              <a:t>k</a:t>
            </a:r>
            <a:r>
              <a:rPr lang="en-CA" altLang="en-US" dirty="0">
                <a:latin typeface="Arial" charset="0"/>
                <a:cs typeface="Arial" charset="0"/>
              </a:rPr>
              <a:t> with least weight that connects this minimum spanning tree to a new vertex </a:t>
            </a:r>
            <a:r>
              <a:rPr lang="en-CA" altLang="en-US" i="1" dirty="0" err="1">
                <a:latin typeface="Times New Roman" pitchFamily="18" charset="0"/>
                <a:cs typeface="Times New Roman" pitchFamily="18" charset="0"/>
              </a:rPr>
              <a:t>v</a:t>
            </a:r>
            <a:r>
              <a:rPr lang="en-CA" altLang="en-US" i="1" baseline="-25000" dirty="0" err="1">
                <a:latin typeface="Times New Roman" pitchFamily="18" charset="0"/>
                <a:cs typeface="Times New Roman" pitchFamily="18" charset="0"/>
              </a:rPr>
              <a:t>k</a:t>
            </a:r>
            <a:r>
              <a:rPr lang="en-CA" altLang="en-US" baseline="-25000" dirty="0">
                <a:latin typeface="Times New Roman" pitchFamily="18" charset="0"/>
                <a:cs typeface="Times New Roman" pitchFamily="18" charset="0"/>
              </a:rPr>
              <a:t> + 1</a:t>
            </a:r>
            <a:endParaRPr lang="en-CA" altLang="en-US" dirty="0">
              <a:latin typeface="Times New Roman" pitchFamily="18" charset="0"/>
              <a:cs typeface="Times New Roman" pitchFamily="18" charset="0"/>
            </a:endParaRPr>
          </a:p>
          <a:p>
            <a:pPr lvl="1"/>
            <a:r>
              <a:rPr lang="en-CA" altLang="en-US" dirty="0">
                <a:latin typeface="Arial" charset="0"/>
                <a:cs typeface="Arial" charset="0"/>
              </a:rPr>
              <a:t>This does create a minimum spanning tree on the </a:t>
            </a:r>
            <a:r>
              <a:rPr lang="en-CA" altLang="en-US" i="1" dirty="0">
                <a:latin typeface="Times New Roman" pitchFamily="18" charset="0"/>
                <a:cs typeface="Times New Roman" pitchFamily="18" charset="0"/>
              </a:rPr>
              <a:t>k</a:t>
            </a:r>
            <a:r>
              <a:rPr lang="en-CA" altLang="en-US" dirty="0">
                <a:latin typeface="Times New Roman" pitchFamily="18" charset="0"/>
                <a:cs typeface="Times New Roman" pitchFamily="18" charset="0"/>
              </a:rPr>
              <a:t> + 1</a:t>
            </a:r>
            <a:r>
              <a:rPr lang="en-CA" altLang="en-US" dirty="0">
                <a:latin typeface="Arial" charset="0"/>
                <a:cs typeface="Arial" charset="0"/>
              </a:rPr>
              <a:t> nodes—there is no other edge that extends the tree with less weight</a:t>
            </a:r>
          </a:p>
          <a:p>
            <a:pPr lvl="1"/>
            <a:r>
              <a:rPr lang="en-CA" altLang="en-US" dirty="0">
                <a:solidFill>
                  <a:srgbClr val="FF0000"/>
                </a:solidFill>
                <a:latin typeface="Arial" charset="0"/>
                <a:cs typeface="Arial" charset="0"/>
              </a:rPr>
              <a:t>Does the new edge belong to the minimum spanning tree on all </a:t>
            </a:r>
            <a:r>
              <a:rPr lang="en-CA" altLang="en-US" i="1" dirty="0">
                <a:solidFill>
                  <a:srgbClr val="FF0000"/>
                </a:solidFill>
                <a:latin typeface="Times New Roman" pitchFamily="18" charset="0"/>
                <a:cs typeface="Times New Roman" pitchFamily="18" charset="0"/>
              </a:rPr>
              <a:t>n</a:t>
            </a:r>
            <a:r>
              <a:rPr lang="en-CA" altLang="en-US" dirty="0">
                <a:solidFill>
                  <a:srgbClr val="FF0000"/>
                </a:solidFill>
                <a:latin typeface="Arial" charset="0"/>
                <a:cs typeface="Arial" charset="0"/>
              </a:rPr>
              <a:t> vertices?</a:t>
            </a:r>
          </a:p>
          <a:p>
            <a:pPr lvl="2"/>
            <a:r>
              <a:rPr lang="en-CA" altLang="en-US" dirty="0">
                <a:latin typeface="Arial" charset="0"/>
                <a:cs typeface="Arial" charset="0"/>
              </a:rPr>
              <a:t>Yes! The cut property.</a:t>
            </a:r>
          </a:p>
        </p:txBody>
      </p:sp>
      <p:sp>
        <p:nvSpPr>
          <p:cNvPr id="5" name="Oval 4"/>
          <p:cNvSpPr/>
          <p:nvPr/>
        </p:nvSpPr>
        <p:spPr>
          <a:xfrm rot="1977790">
            <a:off x="4511675" y="4089400"/>
            <a:ext cx="215900" cy="57626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CA"/>
          </a:p>
        </p:txBody>
      </p:sp>
      <p:sp>
        <p:nvSpPr>
          <p:cNvPr id="23558" name="Rectangle 6"/>
          <p:cNvSpPr>
            <a:spLocks noChangeArrowheads="1"/>
          </p:cNvSpPr>
          <p:nvPr/>
        </p:nvSpPr>
        <p:spPr bwMode="auto">
          <a:xfrm>
            <a:off x="4724400" y="3984625"/>
            <a:ext cx="5048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400">
                <a:solidFill>
                  <a:schemeClr val="tx1"/>
                </a:solidFill>
                <a:latin typeface="Arial" charset="0"/>
                <a:cs typeface="Arial" charset="0"/>
              </a:defRPr>
            </a:lvl1pPr>
            <a:lvl2pPr marL="742950" indent="-285750" eaLnBrk="0" hangingPunct="0">
              <a:spcBef>
                <a:spcPct val="20000"/>
              </a:spcBef>
              <a:buFont typeface="Arial" charset="0"/>
              <a:buChar char="–"/>
              <a:defRPr sz="2000">
                <a:solidFill>
                  <a:schemeClr val="tx1"/>
                </a:solidFill>
                <a:latin typeface="Arial" charset="0"/>
                <a:cs typeface="Arial" charset="0"/>
              </a:defRPr>
            </a:lvl2pPr>
            <a:lvl3pPr marL="1143000" indent="-228600" eaLnBrk="0" hangingPunct="0">
              <a:spcBef>
                <a:spcPct val="20000"/>
              </a:spcBef>
              <a:buFont typeface="Arial" charset="0"/>
              <a:buChar char="•"/>
              <a:defRPr>
                <a:solidFill>
                  <a:schemeClr val="tx1"/>
                </a:solidFill>
                <a:latin typeface="Arial" charset="0"/>
                <a:cs typeface="Arial" charset="0"/>
              </a:defRPr>
            </a:lvl3pPr>
            <a:lvl4pPr marL="1600200" indent="-228600" eaLnBrk="0" hangingPunct="0">
              <a:spcBef>
                <a:spcPct val="20000"/>
              </a:spcBef>
              <a:buFont typeface="Arial" charset="0"/>
              <a:buChar char="–"/>
              <a:defRPr sz="1600">
                <a:solidFill>
                  <a:schemeClr val="tx1"/>
                </a:solidFill>
                <a:latin typeface="Arial" charset="0"/>
                <a:cs typeface="Arial" charset="0"/>
              </a:defRPr>
            </a:lvl4pPr>
            <a:lvl5pPr marL="2057400" indent="-228600" eaLnBrk="0" hangingPunct="0">
              <a:spcBef>
                <a:spcPct val="20000"/>
              </a:spcBef>
              <a:buFont typeface="Arial" charset="0"/>
              <a:buChar char="»"/>
              <a:defRPr sz="16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9pPr>
          </a:lstStyle>
          <a:p>
            <a:pPr eaLnBrk="1" hangingPunct="1">
              <a:spcBef>
                <a:spcPct val="0"/>
              </a:spcBef>
              <a:buFontTx/>
              <a:buNone/>
            </a:pPr>
            <a:r>
              <a:rPr lang="en-CA" altLang="en-US" sz="1400" i="1">
                <a:latin typeface="Times New Roman" pitchFamily="18" charset="0"/>
                <a:cs typeface="Times New Roman" pitchFamily="18" charset="0"/>
              </a:rPr>
              <a:t>v</a:t>
            </a:r>
            <a:r>
              <a:rPr lang="en-CA" altLang="en-US" sz="1400" i="1" baseline="-25000">
                <a:latin typeface="Times New Roman" pitchFamily="18" charset="0"/>
                <a:cs typeface="Times New Roman" pitchFamily="18" charset="0"/>
              </a:rPr>
              <a:t>k</a:t>
            </a:r>
            <a:r>
              <a:rPr lang="en-CA" altLang="en-US" sz="1400" baseline="-25000">
                <a:latin typeface="Times New Roman" pitchFamily="18" charset="0"/>
                <a:cs typeface="Times New Roman" pitchFamily="18" charset="0"/>
              </a:rPr>
              <a:t> + 1</a:t>
            </a:r>
            <a:endParaRPr lang="en-CA" altLang="en-US" sz="1400"/>
          </a:p>
        </p:txBody>
      </p:sp>
      <p:sp>
        <p:nvSpPr>
          <p:cNvPr id="23559" name="Rectangle 7"/>
          <p:cNvSpPr>
            <a:spLocks noChangeArrowheads="1"/>
          </p:cNvSpPr>
          <p:nvPr/>
        </p:nvSpPr>
        <p:spPr bwMode="auto">
          <a:xfrm>
            <a:off x="4592638" y="4221163"/>
            <a:ext cx="3683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400">
                <a:solidFill>
                  <a:schemeClr val="tx1"/>
                </a:solidFill>
                <a:latin typeface="Arial" charset="0"/>
                <a:cs typeface="Arial" charset="0"/>
              </a:defRPr>
            </a:lvl1pPr>
            <a:lvl2pPr marL="742950" indent="-285750" eaLnBrk="0" hangingPunct="0">
              <a:spcBef>
                <a:spcPct val="20000"/>
              </a:spcBef>
              <a:buFont typeface="Arial" charset="0"/>
              <a:buChar char="–"/>
              <a:defRPr sz="2000">
                <a:solidFill>
                  <a:schemeClr val="tx1"/>
                </a:solidFill>
                <a:latin typeface="Arial" charset="0"/>
                <a:cs typeface="Arial" charset="0"/>
              </a:defRPr>
            </a:lvl2pPr>
            <a:lvl3pPr marL="1143000" indent="-228600" eaLnBrk="0" hangingPunct="0">
              <a:spcBef>
                <a:spcPct val="20000"/>
              </a:spcBef>
              <a:buFont typeface="Arial" charset="0"/>
              <a:buChar char="•"/>
              <a:defRPr>
                <a:solidFill>
                  <a:schemeClr val="tx1"/>
                </a:solidFill>
                <a:latin typeface="Arial" charset="0"/>
                <a:cs typeface="Arial" charset="0"/>
              </a:defRPr>
            </a:lvl3pPr>
            <a:lvl4pPr marL="1600200" indent="-228600" eaLnBrk="0" hangingPunct="0">
              <a:spcBef>
                <a:spcPct val="20000"/>
              </a:spcBef>
              <a:buFont typeface="Arial" charset="0"/>
              <a:buChar char="–"/>
              <a:defRPr sz="1600">
                <a:solidFill>
                  <a:schemeClr val="tx1"/>
                </a:solidFill>
                <a:latin typeface="Arial" charset="0"/>
                <a:cs typeface="Arial" charset="0"/>
              </a:defRPr>
            </a:lvl4pPr>
            <a:lvl5pPr marL="2057400" indent="-228600" eaLnBrk="0" hangingPunct="0">
              <a:spcBef>
                <a:spcPct val="20000"/>
              </a:spcBef>
              <a:buFont typeface="Arial" charset="0"/>
              <a:buChar char="»"/>
              <a:defRPr sz="16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9pPr>
          </a:lstStyle>
          <a:p>
            <a:pPr eaLnBrk="1" hangingPunct="1">
              <a:spcBef>
                <a:spcPct val="0"/>
              </a:spcBef>
              <a:buFontTx/>
              <a:buNone/>
            </a:pPr>
            <a:r>
              <a:rPr lang="en-CA" altLang="en-US" sz="1400" i="1">
                <a:latin typeface="Times New Roman" pitchFamily="18" charset="0"/>
                <a:cs typeface="Times New Roman" pitchFamily="18" charset="0"/>
              </a:rPr>
              <a:t>e</a:t>
            </a:r>
            <a:r>
              <a:rPr lang="en-CA" altLang="en-US" sz="1400" i="1" baseline="-25000">
                <a:latin typeface="Times New Roman" pitchFamily="18" charset="0"/>
                <a:cs typeface="Times New Roman" pitchFamily="18" charset="0"/>
              </a:rPr>
              <a:t>k</a:t>
            </a:r>
            <a:r>
              <a:rPr lang="en-CA" altLang="en-US" sz="1400"/>
              <a:t> </a:t>
            </a:r>
          </a:p>
        </p:txBody>
      </p:sp>
    </p:spTree>
    <p:extLst>
      <p:ext uri="{BB962C8B-B14F-4D97-AF65-F5344CB8AC3E}">
        <p14:creationId xmlns:p14="http://schemas.microsoft.com/office/powerpoint/2010/main" val="1301192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55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55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4034" name="Rectangle 2"/>
          <p:cNvSpPr>
            <a:spLocks noGrp="1" noChangeArrowheads="1"/>
          </p:cNvSpPr>
          <p:nvPr>
            <p:ph type="title"/>
          </p:nvPr>
        </p:nvSpPr>
        <p:spPr/>
        <p:txBody>
          <a:bodyPr/>
          <a:lstStyle/>
          <a:p>
            <a:r>
              <a:rPr lang="en-US" altLang="zh-CN"/>
              <a:t>Cut property</a:t>
            </a:r>
            <a:endParaRPr lang="en-US" altLang="zh-CN" dirty="0">
              <a:ea typeface="宋体" panose="02010600030101010101" pitchFamily="2" charset="-122"/>
            </a:endParaRPr>
          </a:p>
        </p:txBody>
      </p:sp>
      <p:sp>
        <p:nvSpPr>
          <p:cNvPr id="684035" name="Rectangle 3"/>
          <p:cNvSpPr>
            <a:spLocks noGrp="1" noChangeArrowheads="1"/>
          </p:cNvSpPr>
          <p:nvPr>
            <p:ph type="body" idx="1"/>
          </p:nvPr>
        </p:nvSpPr>
        <p:spPr/>
        <p:txBody>
          <a:bodyPr>
            <a:normAutofit/>
          </a:bodyPr>
          <a:lstStyle/>
          <a:p>
            <a:r>
              <a:rPr lang="en-US" altLang="zh-CN" dirty="0">
                <a:solidFill>
                  <a:schemeClr val="tx1"/>
                </a:solidFill>
                <a:ea typeface="宋体" panose="02010600030101010101" pitchFamily="2" charset="-122"/>
              </a:rPr>
              <a:t>Let </a:t>
            </a:r>
            <a:r>
              <a:rPr lang="en-US" altLang="zh-CN" i="1"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S</a:t>
            </a:r>
            <a:r>
              <a:rPr lang="en-US" altLang="zh-CN" dirty="0">
                <a:solidFill>
                  <a:schemeClr val="tx1"/>
                </a:solidFill>
                <a:ea typeface="宋体" panose="02010600030101010101" pitchFamily="2" charset="-122"/>
              </a:rPr>
              <a:t> be any subset of nodes, and let </a:t>
            </a:r>
            <a:r>
              <a:rPr lang="en-US" altLang="zh-CN" i="1" dirty="0">
                <a:latin typeface="Times New Roman" panose="02020603050405020304" pitchFamily="18" charset="0"/>
                <a:ea typeface="宋体" panose="02010600030101010101" pitchFamily="2" charset="-122"/>
                <a:cs typeface="Times New Roman" panose="02020603050405020304" pitchFamily="18" charset="0"/>
              </a:rPr>
              <a:t>e</a:t>
            </a:r>
            <a:r>
              <a:rPr lang="en-US" altLang="zh-CN" dirty="0">
                <a:solidFill>
                  <a:schemeClr val="tx1"/>
                </a:solidFill>
                <a:ea typeface="宋体" panose="02010600030101010101" pitchFamily="2" charset="-122"/>
              </a:rPr>
              <a:t> be the least weight edge with exactly one endpoint in </a:t>
            </a:r>
            <a:r>
              <a:rPr lang="en-US" altLang="zh-CN" i="1" dirty="0">
                <a:latin typeface="Times New Roman" panose="02020603050405020304" pitchFamily="18" charset="0"/>
                <a:ea typeface="宋体" panose="02010600030101010101" pitchFamily="2" charset="-122"/>
                <a:cs typeface="Times New Roman" panose="02020603050405020304" pitchFamily="18" charset="0"/>
              </a:rPr>
              <a:t>S</a:t>
            </a:r>
            <a:r>
              <a:rPr lang="en-US" altLang="zh-CN" dirty="0">
                <a:solidFill>
                  <a:schemeClr val="tx1"/>
                </a:solidFill>
                <a:ea typeface="宋体" panose="02010600030101010101" pitchFamily="2" charset="-122"/>
                <a:sym typeface="Symbol" panose="05050102010706020507" pitchFamily="18" charset="2"/>
              </a:rPr>
              <a:t>. Then the MST </a:t>
            </a:r>
            <a:r>
              <a:rPr lang="en-US" altLang="zh-CN" i="1"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T*</a:t>
            </a:r>
            <a:r>
              <a:rPr lang="en-US" altLang="zh-CN" dirty="0">
                <a:solidFill>
                  <a:schemeClr val="tx1"/>
                </a:solidFill>
                <a:ea typeface="宋体" panose="02010600030101010101" pitchFamily="2" charset="-122"/>
                <a:sym typeface="Symbol" panose="05050102010706020507" pitchFamily="18" charset="2"/>
              </a:rPr>
              <a:t> contains </a:t>
            </a:r>
            <a:r>
              <a:rPr lang="en-US" altLang="zh-CN" i="1"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e</a:t>
            </a:r>
            <a:r>
              <a:rPr lang="en-US" altLang="zh-CN" dirty="0">
                <a:solidFill>
                  <a:schemeClr val="tx1"/>
                </a:solidFill>
                <a:ea typeface="宋体" panose="02010600030101010101" pitchFamily="2" charset="-122"/>
                <a:sym typeface="Symbol" panose="05050102010706020507" pitchFamily="18" charset="2"/>
              </a:rPr>
              <a:t>.</a:t>
            </a:r>
          </a:p>
          <a:p>
            <a:r>
              <a:rPr lang="en-US" altLang="zh-CN" dirty="0">
                <a:solidFill>
                  <a:schemeClr val="tx1"/>
                </a:solidFill>
                <a:ea typeface="宋体" panose="02010600030101010101" pitchFamily="2" charset="-122"/>
                <a:sym typeface="Symbol" panose="05050102010706020507" pitchFamily="18" charset="2"/>
              </a:rPr>
              <a:t>Proof</a:t>
            </a:r>
            <a:endParaRPr lang="en-US" altLang="zh-CN" dirty="0">
              <a:solidFill>
                <a:schemeClr val="hlink"/>
              </a:solidFill>
              <a:ea typeface="宋体" panose="02010600030101010101" pitchFamily="2" charset="-122"/>
              <a:sym typeface="Symbol" panose="05050102010706020507" pitchFamily="18" charset="2"/>
            </a:endParaRPr>
          </a:p>
          <a:p>
            <a:pPr lvl="1"/>
            <a:r>
              <a:rPr lang="en-US" altLang="zh-CN" dirty="0">
                <a:ea typeface="宋体" panose="02010600030101010101" pitchFamily="2" charset="-122"/>
                <a:sym typeface="Symbol" panose="05050102010706020507" pitchFamily="18" charset="2"/>
              </a:rPr>
              <a:t>Suppose </a:t>
            </a:r>
            <a:r>
              <a:rPr lang="en-US" altLang="zh-CN" i="1" dirty="0">
                <a:latin typeface="Times New Roman" panose="02020603050405020304" pitchFamily="18" charset="0"/>
                <a:cs typeface="Times New Roman" panose="02020603050405020304" pitchFamily="18" charset="0"/>
                <a:sym typeface="Symbol" panose="05050102010706020507" pitchFamily="18" charset="2"/>
              </a:rPr>
              <a:t>e</a:t>
            </a:r>
            <a:r>
              <a:rPr lang="en-US" altLang="zh-CN" dirty="0">
                <a:ea typeface="宋体" panose="02010600030101010101" pitchFamily="2" charset="-122"/>
                <a:sym typeface="Symbol" panose="05050102010706020507" pitchFamily="18" charset="2"/>
              </a:rPr>
              <a:t> does not belong to </a:t>
            </a:r>
            <a:r>
              <a:rPr lang="en-US" altLang="zh-CN" i="1" dirty="0">
                <a:latin typeface="Times New Roman" panose="02020603050405020304" pitchFamily="18" charset="0"/>
                <a:cs typeface="Times New Roman" panose="02020603050405020304" pitchFamily="18" charset="0"/>
                <a:sym typeface="Symbol" panose="05050102010706020507" pitchFamily="18" charset="2"/>
              </a:rPr>
              <a:t>T*</a:t>
            </a:r>
            <a:r>
              <a:rPr lang="en-US" altLang="zh-CN" dirty="0">
                <a:ea typeface="宋体" panose="02010600030101010101" pitchFamily="2" charset="-122"/>
                <a:sym typeface="Symbol" panose="05050102010706020507" pitchFamily="18" charset="2"/>
              </a:rPr>
              <a:t>.</a:t>
            </a:r>
          </a:p>
          <a:p>
            <a:pPr lvl="1"/>
            <a:r>
              <a:rPr lang="en-US" altLang="zh-CN" dirty="0">
                <a:ea typeface="宋体" panose="02010600030101010101" pitchFamily="2" charset="-122"/>
                <a:sym typeface="Symbol" panose="05050102010706020507" pitchFamily="18" charset="2"/>
              </a:rPr>
              <a:t>Adding </a:t>
            </a:r>
            <a:r>
              <a:rPr lang="en-US" altLang="zh-CN" i="1" dirty="0">
                <a:latin typeface="Times New Roman" panose="02020603050405020304" pitchFamily="18" charset="0"/>
                <a:cs typeface="Times New Roman" panose="02020603050405020304" pitchFamily="18" charset="0"/>
                <a:sym typeface="Symbol" panose="05050102010706020507" pitchFamily="18" charset="2"/>
              </a:rPr>
              <a:t>e</a:t>
            </a:r>
            <a:r>
              <a:rPr lang="en-US" altLang="zh-CN" dirty="0">
                <a:ea typeface="宋体" panose="02010600030101010101" pitchFamily="2" charset="-122"/>
                <a:sym typeface="Symbol" panose="05050102010706020507" pitchFamily="18" charset="2"/>
              </a:rPr>
              <a:t> to </a:t>
            </a:r>
            <a:r>
              <a:rPr lang="en-US" altLang="zh-CN" i="1" dirty="0">
                <a:latin typeface="Times New Roman" panose="02020603050405020304" pitchFamily="18" charset="0"/>
                <a:cs typeface="Times New Roman" panose="02020603050405020304" pitchFamily="18" charset="0"/>
                <a:sym typeface="Symbol" panose="05050102010706020507" pitchFamily="18" charset="2"/>
              </a:rPr>
              <a:t>T*</a:t>
            </a:r>
            <a:r>
              <a:rPr lang="en-US" altLang="zh-CN" dirty="0">
                <a:ea typeface="宋体" panose="02010600030101010101" pitchFamily="2" charset="-122"/>
                <a:sym typeface="Symbol" panose="05050102010706020507" pitchFamily="18" charset="2"/>
              </a:rPr>
              <a:t> creates a cycle C in </a:t>
            </a:r>
            <a:r>
              <a:rPr lang="en-US" altLang="zh-CN" i="1" dirty="0">
                <a:latin typeface="Times New Roman" panose="02020603050405020304" pitchFamily="18" charset="0"/>
                <a:cs typeface="Times New Roman" panose="02020603050405020304" pitchFamily="18" charset="0"/>
                <a:sym typeface="Symbol" panose="05050102010706020507" pitchFamily="18" charset="2"/>
              </a:rPr>
              <a:t>T*</a:t>
            </a:r>
            <a:r>
              <a:rPr lang="en-US" altLang="zh-CN" dirty="0">
                <a:ea typeface="宋体" panose="02010600030101010101" pitchFamily="2" charset="-122"/>
                <a:sym typeface="Symbol" panose="05050102010706020507" pitchFamily="18" charset="2"/>
              </a:rPr>
              <a:t>.</a:t>
            </a:r>
          </a:p>
          <a:p>
            <a:pPr lvl="1"/>
            <a:r>
              <a:rPr lang="en-US" altLang="zh-CN" i="1" dirty="0">
                <a:latin typeface="Times New Roman" panose="02020603050405020304" pitchFamily="18" charset="0"/>
                <a:cs typeface="Times New Roman" panose="02020603050405020304" pitchFamily="18" charset="0"/>
                <a:sym typeface="Symbol" panose="05050102010706020507" pitchFamily="18" charset="2"/>
              </a:rPr>
              <a:t>e</a:t>
            </a:r>
            <a:r>
              <a:rPr lang="en-US" altLang="zh-CN" dirty="0">
                <a:ea typeface="宋体" panose="02010600030101010101" pitchFamily="2" charset="-122"/>
                <a:sym typeface="Symbol" panose="05050102010706020507" pitchFamily="18" charset="2"/>
              </a:rPr>
              <a:t> is in a cycle </a:t>
            </a:r>
            <a:r>
              <a:rPr lang="en-US" altLang="zh-CN" i="1" dirty="0">
                <a:latin typeface="Times New Roman" panose="02020603050405020304" pitchFamily="18" charset="0"/>
                <a:cs typeface="Times New Roman" panose="02020603050405020304" pitchFamily="18" charset="0"/>
                <a:sym typeface="Symbol" panose="05050102010706020507" pitchFamily="18" charset="2"/>
              </a:rPr>
              <a:t>C</a:t>
            </a:r>
            <a:r>
              <a:rPr lang="en-US" altLang="zh-CN" dirty="0">
                <a:ea typeface="宋体" panose="02010600030101010101" pitchFamily="2" charset="-122"/>
              </a:rPr>
              <a:t> with exactly one endpoint in </a:t>
            </a:r>
            <a:r>
              <a:rPr lang="en-US" altLang="zh-CN" i="1" dirty="0">
                <a:latin typeface="Times New Roman" panose="02020603050405020304" pitchFamily="18" charset="0"/>
                <a:cs typeface="Times New Roman" panose="02020603050405020304" pitchFamily="18" charset="0"/>
              </a:rPr>
              <a:t>S</a:t>
            </a:r>
            <a:r>
              <a:rPr lang="en-US" altLang="zh-CN" dirty="0">
                <a:ea typeface="宋体" panose="02010600030101010101" pitchFamily="2" charset="-122"/>
                <a:sym typeface="Symbol" panose="05050102010706020507" pitchFamily="18" charset="2"/>
              </a:rPr>
              <a:t>    there exists another edge </a:t>
            </a:r>
            <a:r>
              <a:rPr lang="en-US" altLang="zh-CN" i="1" dirty="0">
                <a:latin typeface="Times New Roman" panose="02020603050405020304" pitchFamily="18" charset="0"/>
                <a:cs typeface="Times New Roman" panose="02020603050405020304" pitchFamily="18" charset="0"/>
                <a:sym typeface="Symbol" panose="05050102010706020507" pitchFamily="18" charset="2"/>
              </a:rPr>
              <a:t>f</a:t>
            </a:r>
            <a:r>
              <a:rPr lang="en-US" altLang="zh-CN" dirty="0">
                <a:ea typeface="宋体" panose="02010600030101010101" pitchFamily="2" charset="-122"/>
                <a:sym typeface="Symbol" panose="05050102010706020507" pitchFamily="18" charset="2"/>
              </a:rPr>
              <a:t> in </a:t>
            </a:r>
            <a:r>
              <a:rPr lang="en-US" altLang="zh-CN" i="1" dirty="0">
                <a:latin typeface="Times New Roman" panose="02020603050405020304" pitchFamily="18" charset="0"/>
                <a:cs typeface="Times New Roman" panose="02020603050405020304" pitchFamily="18" charset="0"/>
                <a:sym typeface="Symbol" panose="05050102010706020507" pitchFamily="18" charset="2"/>
              </a:rPr>
              <a:t>C</a:t>
            </a:r>
            <a:r>
              <a:rPr lang="en-US" altLang="zh-CN" dirty="0">
                <a:ea typeface="宋体" panose="02010600030101010101" pitchFamily="2" charset="-122"/>
                <a:sym typeface="Symbol" panose="05050102010706020507" pitchFamily="18" charset="2"/>
              </a:rPr>
              <a:t> with exactly one endpoint in </a:t>
            </a:r>
            <a:r>
              <a:rPr lang="en-US" altLang="zh-CN" i="1" dirty="0">
                <a:latin typeface="Times New Roman" panose="02020603050405020304" pitchFamily="18" charset="0"/>
                <a:cs typeface="Times New Roman" panose="02020603050405020304" pitchFamily="18" charset="0"/>
                <a:sym typeface="Symbol" panose="05050102010706020507" pitchFamily="18" charset="2"/>
              </a:rPr>
              <a:t>S</a:t>
            </a:r>
            <a:r>
              <a:rPr lang="en-US" altLang="zh-CN" dirty="0">
                <a:ea typeface="宋体" panose="02010600030101010101" pitchFamily="2" charset="-122"/>
                <a:sym typeface="Symbol" panose="05050102010706020507" pitchFamily="18" charset="2"/>
              </a:rPr>
              <a:t>.</a:t>
            </a:r>
          </a:p>
          <a:p>
            <a:pPr lvl="1"/>
            <a:r>
              <a:rPr lang="en-US" altLang="zh-CN" i="1" dirty="0">
                <a:latin typeface="Times New Roman" panose="02020603050405020304" pitchFamily="18" charset="0"/>
                <a:cs typeface="Times New Roman" panose="02020603050405020304" pitchFamily="18" charset="0"/>
              </a:rPr>
              <a:t>T' </a:t>
            </a:r>
            <a:r>
              <a:rPr lang="en-US" altLang="zh-CN" dirty="0">
                <a:latin typeface="Times New Roman" panose="02020603050405020304" pitchFamily="18" charset="0"/>
                <a:cs typeface="Times New Roman" panose="02020603050405020304" pitchFamily="18" charset="0"/>
              </a:rPr>
              <a:t>=</a:t>
            </a:r>
            <a:r>
              <a:rPr lang="en-US" altLang="zh-CN" i="1" dirty="0">
                <a:latin typeface="Times New Roman" panose="02020603050405020304" pitchFamily="18" charset="0"/>
                <a:cs typeface="Times New Roman" panose="02020603050405020304" pitchFamily="18" charset="0"/>
              </a:rPr>
              <a:t> T* </a:t>
            </a:r>
            <a:r>
              <a:rPr lang="en-US" altLang="zh-CN" dirty="0">
                <a:latin typeface="Times New Roman" panose="02020603050405020304" pitchFamily="18" charset="0"/>
                <a:cs typeface="Times New Roman" panose="02020603050405020304" pitchFamily="18" charset="0"/>
                <a:sym typeface="Symbol" panose="05050102010706020507" pitchFamily="18" charset="2"/>
              </a:rPr>
              <a:t></a:t>
            </a:r>
            <a:r>
              <a:rPr lang="en-US" altLang="zh-CN" dirty="0">
                <a:latin typeface="Times New Roman" panose="02020603050405020304" pitchFamily="18" charset="0"/>
                <a:cs typeface="Times New Roman" panose="02020603050405020304" pitchFamily="18" charset="0"/>
              </a:rPr>
              <a:t> {</a:t>
            </a:r>
            <a:r>
              <a:rPr lang="en-US" altLang="zh-CN" i="1" dirty="0">
                <a:latin typeface="Times New Roman" panose="02020603050405020304" pitchFamily="18" charset="0"/>
                <a:cs typeface="Times New Roman" panose="02020603050405020304" pitchFamily="18" charset="0"/>
                <a:sym typeface="Symbol" panose="05050102010706020507" pitchFamily="18" charset="2"/>
              </a:rPr>
              <a:t>e</a:t>
            </a:r>
            <a:r>
              <a:rPr lang="en-US" altLang="zh-CN"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sym typeface="Symbol" panose="05050102010706020507" pitchFamily="18" charset="2"/>
              </a:rPr>
              <a:t></a:t>
            </a:r>
            <a:r>
              <a:rPr lang="en-US" altLang="zh-CN" dirty="0">
                <a:latin typeface="Times New Roman" panose="02020603050405020304" pitchFamily="18" charset="0"/>
                <a:cs typeface="Times New Roman" panose="02020603050405020304" pitchFamily="18" charset="0"/>
              </a:rPr>
              <a:t> {</a:t>
            </a:r>
            <a:r>
              <a:rPr lang="en-US" altLang="zh-CN" i="1" dirty="0">
                <a:latin typeface="Times New Roman" panose="02020603050405020304" pitchFamily="18" charset="0"/>
                <a:cs typeface="Times New Roman" panose="02020603050405020304" pitchFamily="18" charset="0"/>
              </a:rPr>
              <a:t>f</a:t>
            </a:r>
            <a:r>
              <a:rPr lang="en-US" altLang="zh-CN" dirty="0">
                <a:latin typeface="Times New Roman" panose="02020603050405020304" pitchFamily="18" charset="0"/>
                <a:cs typeface="Times New Roman" panose="02020603050405020304" pitchFamily="18" charset="0"/>
              </a:rPr>
              <a:t>}</a:t>
            </a:r>
            <a:r>
              <a:rPr lang="en-US" altLang="zh-CN" i="1" dirty="0">
                <a:latin typeface="Times New Roman" panose="02020603050405020304" pitchFamily="18" charset="0"/>
                <a:cs typeface="Times New Roman" panose="02020603050405020304" pitchFamily="18" charset="0"/>
              </a:rPr>
              <a:t> </a:t>
            </a:r>
            <a:r>
              <a:rPr lang="en-US" altLang="zh-CN" dirty="0">
                <a:ea typeface="宋体" panose="02010600030101010101" pitchFamily="2" charset="-122"/>
              </a:rPr>
              <a:t>is also a spanning tree.</a:t>
            </a:r>
          </a:p>
          <a:p>
            <a:pPr lvl="1"/>
            <a:r>
              <a:rPr lang="en-US" altLang="zh-CN" dirty="0">
                <a:ea typeface="宋体" panose="02010600030101010101" pitchFamily="2" charset="-122"/>
              </a:rPr>
              <a:t>Since </a:t>
            </a:r>
            <a:r>
              <a:rPr lang="en-US" altLang="zh-CN" i="1" dirty="0">
                <a:latin typeface="Times New Roman" panose="02020603050405020304" pitchFamily="18" charset="0"/>
                <a:ea typeface="宋体" panose="02010600030101010101" pitchFamily="2" charset="-122"/>
                <a:cs typeface="Times New Roman" panose="02020603050405020304" pitchFamily="18" charset="0"/>
              </a:rPr>
              <a:t>w</a:t>
            </a:r>
            <a:r>
              <a:rPr lang="en-US" altLang="zh-CN" i="1" baseline="-25000" dirty="0">
                <a:latin typeface="Times New Roman" panose="02020603050405020304" pitchFamily="18" charset="0"/>
                <a:ea typeface="宋体" panose="02010600030101010101" pitchFamily="2" charset="-122"/>
                <a:cs typeface="Times New Roman" panose="02020603050405020304" pitchFamily="18" charset="0"/>
              </a:rPr>
              <a:t>e</a:t>
            </a:r>
            <a:r>
              <a:rPr lang="en-US" altLang="zh-CN" i="1" dirty="0">
                <a:latin typeface="Times New Roman" panose="02020603050405020304" pitchFamily="18" charset="0"/>
                <a:ea typeface="宋体" panose="02010600030101010101" pitchFamily="2" charset="-122"/>
                <a:cs typeface="Times New Roman" panose="02020603050405020304" pitchFamily="18" charset="0"/>
              </a:rPr>
              <a:t> &lt; </a:t>
            </a:r>
            <a:r>
              <a:rPr lang="en-US" altLang="zh-CN" i="1" dirty="0" err="1">
                <a:latin typeface="Times New Roman" panose="02020603050405020304" pitchFamily="18" charset="0"/>
                <a:ea typeface="宋体" panose="02010600030101010101" pitchFamily="2" charset="-122"/>
                <a:cs typeface="Times New Roman" panose="02020603050405020304" pitchFamily="18" charset="0"/>
              </a:rPr>
              <a:t>w</a:t>
            </a:r>
            <a:r>
              <a:rPr lang="en-US" altLang="zh-CN" i="1" baseline="-25000" dirty="0" err="1">
                <a:latin typeface="Times New Roman" panose="02020603050405020304" pitchFamily="18" charset="0"/>
                <a:ea typeface="宋体" panose="02010600030101010101" pitchFamily="2" charset="-122"/>
                <a:cs typeface="Times New Roman" panose="02020603050405020304" pitchFamily="18" charset="0"/>
              </a:rPr>
              <a:t>f</a:t>
            </a:r>
            <a:r>
              <a:rPr lang="en-US" altLang="zh-CN" dirty="0">
                <a:ea typeface="宋体" panose="02010600030101010101" pitchFamily="2" charset="-122"/>
              </a:rPr>
              <a:t>, the weight of </a:t>
            </a:r>
            <a:r>
              <a:rPr lang="en-US" altLang="zh-CN" i="1" dirty="0">
                <a:latin typeface="Times New Roman" panose="02020603050405020304" pitchFamily="18" charset="0"/>
                <a:cs typeface="Times New Roman" panose="02020603050405020304" pitchFamily="18" charset="0"/>
              </a:rPr>
              <a:t>T'</a:t>
            </a:r>
            <a:r>
              <a:rPr lang="en-US" altLang="zh-CN" dirty="0">
                <a:ea typeface="宋体" panose="02010600030101010101" pitchFamily="2" charset="-122"/>
              </a:rPr>
              <a:t> is smaller than that of </a:t>
            </a:r>
            <a:r>
              <a:rPr lang="en-US" altLang="zh-CN" i="1" dirty="0">
                <a:latin typeface="Times New Roman" panose="02020603050405020304" pitchFamily="18" charset="0"/>
                <a:cs typeface="Times New Roman" panose="02020603050405020304" pitchFamily="18" charset="0"/>
              </a:rPr>
              <a:t>T*</a:t>
            </a:r>
            <a:r>
              <a:rPr lang="en-US" altLang="zh-CN" dirty="0">
                <a:ea typeface="宋体" panose="02010600030101010101" pitchFamily="2" charset="-122"/>
              </a:rPr>
              <a:t>.</a:t>
            </a:r>
          </a:p>
          <a:p>
            <a:pPr lvl="1"/>
            <a:r>
              <a:rPr lang="en-US" altLang="zh-CN" dirty="0">
                <a:ea typeface="宋体" panose="02010600030101010101" pitchFamily="2" charset="-122"/>
              </a:rPr>
              <a:t>This is a contradiction</a:t>
            </a:r>
            <a:endParaRPr lang="en-US" altLang="zh-CN" dirty="0">
              <a:ea typeface="宋体" panose="02010600030101010101" pitchFamily="2" charset="-122"/>
              <a:sym typeface="Symbol" panose="05050102010706020507" pitchFamily="18" charset="2"/>
            </a:endParaRPr>
          </a:p>
        </p:txBody>
      </p:sp>
      <p:sp>
        <p:nvSpPr>
          <p:cNvPr id="55" name="Freeform 4"/>
          <p:cNvSpPr>
            <a:spLocks/>
          </p:cNvSpPr>
          <p:nvPr/>
        </p:nvSpPr>
        <p:spPr bwMode="auto">
          <a:xfrm>
            <a:off x="6789738" y="4687887"/>
            <a:ext cx="1897062" cy="1620838"/>
          </a:xfrm>
          <a:custGeom>
            <a:avLst/>
            <a:gdLst>
              <a:gd name="T0" fmla="*/ 970 w 1195"/>
              <a:gd name="T1" fmla="*/ 0 h 1021"/>
              <a:gd name="T2" fmla="*/ 1083 w 1195"/>
              <a:gd name="T3" fmla="*/ 57 h 1021"/>
              <a:gd name="T4" fmla="*/ 1121 w 1195"/>
              <a:gd name="T5" fmla="*/ 82 h 1021"/>
              <a:gd name="T6" fmla="*/ 1089 w 1195"/>
              <a:gd name="T7" fmla="*/ 676 h 1021"/>
              <a:gd name="T8" fmla="*/ 1064 w 1195"/>
              <a:gd name="T9" fmla="*/ 795 h 1021"/>
              <a:gd name="T10" fmla="*/ 970 w 1195"/>
              <a:gd name="T11" fmla="*/ 983 h 1021"/>
              <a:gd name="T12" fmla="*/ 920 w 1195"/>
              <a:gd name="T13" fmla="*/ 1021 h 1021"/>
              <a:gd name="T14" fmla="*/ 745 w 1195"/>
              <a:gd name="T15" fmla="*/ 1014 h 1021"/>
              <a:gd name="T16" fmla="*/ 708 w 1195"/>
              <a:gd name="T17" fmla="*/ 1002 h 1021"/>
              <a:gd name="T18" fmla="*/ 670 w 1195"/>
              <a:gd name="T19" fmla="*/ 977 h 1021"/>
              <a:gd name="T20" fmla="*/ 657 w 1195"/>
              <a:gd name="T21" fmla="*/ 958 h 1021"/>
              <a:gd name="T22" fmla="*/ 582 w 1195"/>
              <a:gd name="T23" fmla="*/ 902 h 1021"/>
              <a:gd name="T24" fmla="*/ 545 w 1195"/>
              <a:gd name="T25" fmla="*/ 870 h 1021"/>
              <a:gd name="T26" fmla="*/ 150 w 1195"/>
              <a:gd name="T27" fmla="*/ 789 h 1021"/>
              <a:gd name="T28" fmla="*/ 113 w 1195"/>
              <a:gd name="T29" fmla="*/ 777 h 1021"/>
              <a:gd name="T30" fmla="*/ 94 w 1195"/>
              <a:gd name="T31" fmla="*/ 770 h 1021"/>
              <a:gd name="T32" fmla="*/ 56 w 1195"/>
              <a:gd name="T33" fmla="*/ 758 h 1021"/>
              <a:gd name="T34" fmla="*/ 38 w 1195"/>
              <a:gd name="T35" fmla="*/ 752 h 1021"/>
              <a:gd name="T36" fmla="*/ 0 w 1195"/>
              <a:gd name="T37" fmla="*/ 695 h 1021"/>
              <a:gd name="T38" fmla="*/ 38 w 1195"/>
              <a:gd name="T39" fmla="*/ 564 h 1021"/>
              <a:gd name="T40" fmla="*/ 81 w 1195"/>
              <a:gd name="T41" fmla="*/ 520 h 1021"/>
              <a:gd name="T42" fmla="*/ 219 w 1195"/>
              <a:gd name="T43" fmla="*/ 495 h 1021"/>
              <a:gd name="T44" fmla="*/ 357 w 1195"/>
              <a:gd name="T45" fmla="*/ 476 h 1021"/>
              <a:gd name="T46" fmla="*/ 513 w 1195"/>
              <a:gd name="T47" fmla="*/ 432 h 1021"/>
              <a:gd name="T48" fmla="*/ 589 w 1195"/>
              <a:gd name="T49" fmla="*/ 351 h 1021"/>
              <a:gd name="T50" fmla="*/ 645 w 1195"/>
              <a:gd name="T51" fmla="*/ 276 h 1021"/>
              <a:gd name="T52" fmla="*/ 726 w 1195"/>
              <a:gd name="T53" fmla="*/ 169 h 1021"/>
              <a:gd name="T54" fmla="*/ 814 w 1195"/>
              <a:gd name="T55" fmla="*/ 94 h 1021"/>
              <a:gd name="T56" fmla="*/ 833 w 1195"/>
              <a:gd name="T57" fmla="*/ 75 h 1021"/>
              <a:gd name="T58" fmla="*/ 852 w 1195"/>
              <a:gd name="T59" fmla="*/ 63 h 1021"/>
              <a:gd name="T60" fmla="*/ 970 w 1195"/>
              <a:gd name="T61" fmla="*/ 0 h 10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195" h="1021">
                <a:moveTo>
                  <a:pt x="970" y="0"/>
                </a:moveTo>
                <a:cubicBezTo>
                  <a:pt x="1048" y="11"/>
                  <a:pt x="1021" y="16"/>
                  <a:pt x="1083" y="57"/>
                </a:cubicBezTo>
                <a:cubicBezTo>
                  <a:pt x="1096" y="65"/>
                  <a:pt x="1121" y="82"/>
                  <a:pt x="1121" y="82"/>
                </a:cubicBezTo>
                <a:cubicBezTo>
                  <a:pt x="1195" y="303"/>
                  <a:pt x="1143" y="481"/>
                  <a:pt x="1089" y="676"/>
                </a:cubicBezTo>
                <a:cubicBezTo>
                  <a:pt x="1084" y="718"/>
                  <a:pt x="1074" y="754"/>
                  <a:pt x="1064" y="795"/>
                </a:cubicBezTo>
                <a:cubicBezTo>
                  <a:pt x="1046" y="867"/>
                  <a:pt x="1038" y="940"/>
                  <a:pt x="970" y="983"/>
                </a:cubicBezTo>
                <a:cubicBezTo>
                  <a:pt x="956" y="1006"/>
                  <a:pt x="945" y="1012"/>
                  <a:pt x="920" y="1021"/>
                </a:cubicBezTo>
                <a:cubicBezTo>
                  <a:pt x="862" y="1019"/>
                  <a:pt x="803" y="1019"/>
                  <a:pt x="745" y="1014"/>
                </a:cubicBezTo>
                <a:cubicBezTo>
                  <a:pt x="732" y="1013"/>
                  <a:pt x="708" y="1002"/>
                  <a:pt x="708" y="1002"/>
                </a:cubicBezTo>
                <a:cubicBezTo>
                  <a:pt x="695" y="994"/>
                  <a:pt x="683" y="985"/>
                  <a:pt x="670" y="977"/>
                </a:cubicBezTo>
                <a:cubicBezTo>
                  <a:pt x="664" y="973"/>
                  <a:pt x="662" y="964"/>
                  <a:pt x="657" y="958"/>
                </a:cubicBezTo>
                <a:cubicBezTo>
                  <a:pt x="639" y="936"/>
                  <a:pt x="609" y="910"/>
                  <a:pt x="582" y="902"/>
                </a:cubicBezTo>
                <a:cubicBezTo>
                  <a:pt x="560" y="867"/>
                  <a:pt x="583" y="897"/>
                  <a:pt x="545" y="870"/>
                </a:cubicBezTo>
                <a:cubicBezTo>
                  <a:pt x="390" y="761"/>
                  <a:pt x="409" y="795"/>
                  <a:pt x="150" y="789"/>
                </a:cubicBezTo>
                <a:cubicBezTo>
                  <a:pt x="138" y="785"/>
                  <a:pt x="125" y="781"/>
                  <a:pt x="113" y="777"/>
                </a:cubicBezTo>
                <a:cubicBezTo>
                  <a:pt x="107" y="775"/>
                  <a:pt x="100" y="772"/>
                  <a:pt x="94" y="770"/>
                </a:cubicBezTo>
                <a:cubicBezTo>
                  <a:pt x="81" y="766"/>
                  <a:pt x="69" y="762"/>
                  <a:pt x="56" y="758"/>
                </a:cubicBezTo>
                <a:cubicBezTo>
                  <a:pt x="50" y="756"/>
                  <a:pt x="38" y="752"/>
                  <a:pt x="38" y="752"/>
                </a:cubicBezTo>
                <a:cubicBezTo>
                  <a:pt x="24" y="731"/>
                  <a:pt x="8" y="719"/>
                  <a:pt x="0" y="695"/>
                </a:cubicBezTo>
                <a:cubicBezTo>
                  <a:pt x="5" y="626"/>
                  <a:pt x="4" y="614"/>
                  <a:pt x="38" y="564"/>
                </a:cubicBezTo>
                <a:cubicBezTo>
                  <a:pt x="68" y="520"/>
                  <a:pt x="48" y="531"/>
                  <a:pt x="81" y="520"/>
                </a:cubicBezTo>
                <a:cubicBezTo>
                  <a:pt x="127" y="489"/>
                  <a:pt x="152" y="499"/>
                  <a:pt x="219" y="495"/>
                </a:cubicBezTo>
                <a:cubicBezTo>
                  <a:pt x="269" y="479"/>
                  <a:pt x="296" y="480"/>
                  <a:pt x="357" y="476"/>
                </a:cubicBezTo>
                <a:cubicBezTo>
                  <a:pt x="409" y="459"/>
                  <a:pt x="460" y="445"/>
                  <a:pt x="513" y="432"/>
                </a:cubicBezTo>
                <a:cubicBezTo>
                  <a:pt x="545" y="412"/>
                  <a:pt x="548" y="377"/>
                  <a:pt x="589" y="351"/>
                </a:cubicBezTo>
                <a:cubicBezTo>
                  <a:pt x="607" y="323"/>
                  <a:pt x="626" y="302"/>
                  <a:pt x="645" y="276"/>
                </a:cubicBezTo>
                <a:cubicBezTo>
                  <a:pt x="660" y="230"/>
                  <a:pt x="686" y="198"/>
                  <a:pt x="726" y="169"/>
                </a:cubicBezTo>
                <a:cubicBezTo>
                  <a:pt x="751" y="133"/>
                  <a:pt x="784" y="124"/>
                  <a:pt x="814" y="94"/>
                </a:cubicBezTo>
                <a:cubicBezTo>
                  <a:pt x="820" y="88"/>
                  <a:pt x="826" y="81"/>
                  <a:pt x="833" y="75"/>
                </a:cubicBezTo>
                <a:cubicBezTo>
                  <a:pt x="839" y="70"/>
                  <a:pt x="846" y="68"/>
                  <a:pt x="852" y="63"/>
                </a:cubicBezTo>
                <a:cubicBezTo>
                  <a:pt x="902" y="18"/>
                  <a:pt x="899" y="0"/>
                  <a:pt x="970" y="0"/>
                </a:cubicBezTo>
                <a:close/>
              </a:path>
            </a:pathLst>
          </a:custGeom>
          <a:solidFill>
            <a:srgbClr val="C0C0C0"/>
          </a:soli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lstStyle/>
          <a:p>
            <a:pPr marL="0" marR="0" lvl="0" indent="0" defTabSz="914400" eaLnBrk="0" fontAlgn="auto" latinLnBrk="0" hangingPunct="0">
              <a:lnSpc>
                <a:spcPct val="100000"/>
              </a:lnSpc>
              <a:spcBef>
                <a:spcPts val="0"/>
              </a:spcBef>
              <a:spcAft>
                <a:spcPts val="0"/>
              </a:spcAft>
              <a:buClrTx/>
              <a:buSzTx/>
              <a:buFontTx/>
              <a:buNone/>
              <a:tabLst/>
              <a:defRPr/>
            </a:pPr>
            <a:endParaRPr kumimoji="1" lang="zh-CN" altLang="en-US" sz="1600" b="0" i="1" u="none" strike="noStrike" kern="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56" name="Freeform 5"/>
          <p:cNvSpPr>
            <a:spLocks/>
          </p:cNvSpPr>
          <p:nvPr/>
        </p:nvSpPr>
        <p:spPr bwMode="auto">
          <a:xfrm>
            <a:off x="5089525" y="4791075"/>
            <a:ext cx="1387475" cy="1487487"/>
          </a:xfrm>
          <a:custGeom>
            <a:avLst/>
            <a:gdLst>
              <a:gd name="T0" fmla="*/ 122 w 874"/>
              <a:gd name="T1" fmla="*/ 141 h 937"/>
              <a:gd name="T2" fmla="*/ 236 w 874"/>
              <a:gd name="T3" fmla="*/ 111 h 937"/>
              <a:gd name="T4" fmla="*/ 349 w 874"/>
              <a:gd name="T5" fmla="*/ 48 h 937"/>
              <a:gd name="T6" fmla="*/ 518 w 874"/>
              <a:gd name="T7" fmla="*/ 10 h 937"/>
              <a:gd name="T8" fmla="*/ 793 w 874"/>
              <a:gd name="T9" fmla="*/ 29 h 937"/>
              <a:gd name="T10" fmla="*/ 825 w 874"/>
              <a:gd name="T11" fmla="*/ 111 h 937"/>
              <a:gd name="T12" fmla="*/ 850 w 874"/>
              <a:gd name="T13" fmla="*/ 186 h 937"/>
              <a:gd name="T14" fmla="*/ 837 w 874"/>
              <a:gd name="T15" fmla="*/ 555 h 937"/>
              <a:gd name="T16" fmla="*/ 843 w 874"/>
              <a:gd name="T17" fmla="*/ 611 h 937"/>
              <a:gd name="T18" fmla="*/ 743 w 874"/>
              <a:gd name="T19" fmla="*/ 843 h 937"/>
              <a:gd name="T20" fmla="*/ 662 w 874"/>
              <a:gd name="T21" fmla="*/ 937 h 937"/>
              <a:gd name="T22" fmla="*/ 518 w 874"/>
              <a:gd name="T23" fmla="*/ 912 h 937"/>
              <a:gd name="T24" fmla="*/ 480 w 874"/>
              <a:gd name="T25" fmla="*/ 887 h 937"/>
              <a:gd name="T26" fmla="*/ 468 w 874"/>
              <a:gd name="T27" fmla="*/ 868 h 937"/>
              <a:gd name="T28" fmla="*/ 449 w 874"/>
              <a:gd name="T29" fmla="*/ 856 h 937"/>
              <a:gd name="T30" fmla="*/ 386 w 874"/>
              <a:gd name="T31" fmla="*/ 793 h 937"/>
              <a:gd name="T32" fmla="*/ 374 w 874"/>
              <a:gd name="T33" fmla="*/ 774 h 937"/>
              <a:gd name="T34" fmla="*/ 355 w 874"/>
              <a:gd name="T35" fmla="*/ 762 h 937"/>
              <a:gd name="T36" fmla="*/ 330 w 874"/>
              <a:gd name="T37" fmla="*/ 724 h 937"/>
              <a:gd name="T38" fmla="*/ 311 w 874"/>
              <a:gd name="T39" fmla="*/ 705 h 937"/>
              <a:gd name="T40" fmla="*/ 248 w 874"/>
              <a:gd name="T41" fmla="*/ 665 h 937"/>
              <a:gd name="T42" fmla="*/ 204 w 874"/>
              <a:gd name="T43" fmla="*/ 602 h 937"/>
              <a:gd name="T44" fmla="*/ 151 w 874"/>
              <a:gd name="T45" fmla="*/ 573 h 937"/>
              <a:gd name="T46" fmla="*/ 132 w 874"/>
              <a:gd name="T47" fmla="*/ 539 h 937"/>
              <a:gd name="T48" fmla="*/ 69 w 874"/>
              <a:gd name="T49" fmla="*/ 480 h 937"/>
              <a:gd name="T50" fmla="*/ 6 w 874"/>
              <a:gd name="T51" fmla="*/ 335 h 937"/>
              <a:gd name="T52" fmla="*/ 30 w 874"/>
              <a:gd name="T53" fmla="*/ 219 h 937"/>
              <a:gd name="T54" fmla="*/ 122 w 874"/>
              <a:gd name="T55" fmla="*/ 141 h 9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74" h="937">
                <a:moveTo>
                  <a:pt x="122" y="141"/>
                </a:moveTo>
                <a:cubicBezTo>
                  <a:pt x="146" y="129"/>
                  <a:pt x="210" y="117"/>
                  <a:pt x="236" y="111"/>
                </a:cubicBezTo>
                <a:cubicBezTo>
                  <a:pt x="270" y="87"/>
                  <a:pt x="311" y="66"/>
                  <a:pt x="349" y="48"/>
                </a:cubicBezTo>
                <a:cubicBezTo>
                  <a:pt x="398" y="25"/>
                  <a:pt x="465" y="22"/>
                  <a:pt x="518" y="10"/>
                </a:cubicBezTo>
                <a:cubicBezTo>
                  <a:pt x="603" y="13"/>
                  <a:pt x="706" y="0"/>
                  <a:pt x="793" y="29"/>
                </a:cubicBezTo>
                <a:cubicBezTo>
                  <a:pt x="804" y="58"/>
                  <a:pt x="807" y="85"/>
                  <a:pt x="825" y="111"/>
                </a:cubicBezTo>
                <a:cubicBezTo>
                  <a:pt x="833" y="136"/>
                  <a:pt x="841" y="161"/>
                  <a:pt x="850" y="186"/>
                </a:cubicBezTo>
                <a:cubicBezTo>
                  <a:pt x="863" y="308"/>
                  <a:pt x="874" y="437"/>
                  <a:pt x="837" y="555"/>
                </a:cubicBezTo>
                <a:cubicBezTo>
                  <a:pt x="839" y="574"/>
                  <a:pt x="843" y="592"/>
                  <a:pt x="843" y="611"/>
                </a:cubicBezTo>
                <a:cubicBezTo>
                  <a:pt x="843" y="715"/>
                  <a:pt x="797" y="764"/>
                  <a:pt x="743" y="843"/>
                </a:cubicBezTo>
                <a:cubicBezTo>
                  <a:pt x="729" y="886"/>
                  <a:pt x="708" y="922"/>
                  <a:pt x="662" y="937"/>
                </a:cubicBezTo>
                <a:cubicBezTo>
                  <a:pt x="610" y="933"/>
                  <a:pt x="567" y="927"/>
                  <a:pt x="518" y="912"/>
                </a:cubicBezTo>
                <a:cubicBezTo>
                  <a:pt x="505" y="904"/>
                  <a:pt x="493" y="895"/>
                  <a:pt x="480" y="887"/>
                </a:cubicBezTo>
                <a:cubicBezTo>
                  <a:pt x="474" y="883"/>
                  <a:pt x="473" y="873"/>
                  <a:pt x="468" y="868"/>
                </a:cubicBezTo>
                <a:cubicBezTo>
                  <a:pt x="463" y="863"/>
                  <a:pt x="455" y="860"/>
                  <a:pt x="449" y="856"/>
                </a:cubicBezTo>
                <a:cubicBezTo>
                  <a:pt x="433" y="832"/>
                  <a:pt x="410" y="808"/>
                  <a:pt x="386" y="793"/>
                </a:cubicBezTo>
                <a:cubicBezTo>
                  <a:pt x="382" y="787"/>
                  <a:pt x="379" y="779"/>
                  <a:pt x="374" y="774"/>
                </a:cubicBezTo>
                <a:cubicBezTo>
                  <a:pt x="369" y="769"/>
                  <a:pt x="360" y="768"/>
                  <a:pt x="355" y="762"/>
                </a:cubicBezTo>
                <a:cubicBezTo>
                  <a:pt x="345" y="751"/>
                  <a:pt x="341" y="735"/>
                  <a:pt x="330" y="724"/>
                </a:cubicBezTo>
                <a:cubicBezTo>
                  <a:pt x="324" y="718"/>
                  <a:pt x="317" y="711"/>
                  <a:pt x="311" y="705"/>
                </a:cubicBezTo>
                <a:cubicBezTo>
                  <a:pt x="294" y="654"/>
                  <a:pt x="280" y="714"/>
                  <a:pt x="248" y="665"/>
                </a:cubicBezTo>
                <a:cubicBezTo>
                  <a:pt x="229" y="637"/>
                  <a:pt x="224" y="631"/>
                  <a:pt x="204" y="602"/>
                </a:cubicBezTo>
                <a:cubicBezTo>
                  <a:pt x="198" y="583"/>
                  <a:pt x="160" y="590"/>
                  <a:pt x="151" y="573"/>
                </a:cubicBezTo>
                <a:cubicBezTo>
                  <a:pt x="142" y="563"/>
                  <a:pt x="146" y="555"/>
                  <a:pt x="132" y="539"/>
                </a:cubicBezTo>
                <a:cubicBezTo>
                  <a:pt x="118" y="523"/>
                  <a:pt x="90" y="514"/>
                  <a:pt x="69" y="480"/>
                </a:cubicBezTo>
                <a:cubicBezTo>
                  <a:pt x="64" y="446"/>
                  <a:pt x="5" y="372"/>
                  <a:pt x="6" y="335"/>
                </a:cubicBezTo>
                <a:cubicBezTo>
                  <a:pt x="0" y="292"/>
                  <a:pt x="11" y="251"/>
                  <a:pt x="30" y="219"/>
                </a:cubicBezTo>
                <a:cubicBezTo>
                  <a:pt x="39" y="172"/>
                  <a:pt x="132" y="184"/>
                  <a:pt x="122" y="141"/>
                </a:cubicBezTo>
                <a:close/>
              </a:path>
            </a:pathLst>
          </a:custGeom>
          <a:solidFill>
            <a:srgbClr val="C0C0C0"/>
          </a:soli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lstStyle/>
          <a:p>
            <a:pPr marL="0" marR="0" lvl="0" indent="0" defTabSz="914400" eaLnBrk="0" fontAlgn="auto" latinLnBrk="0" hangingPunct="0">
              <a:lnSpc>
                <a:spcPct val="100000"/>
              </a:lnSpc>
              <a:spcBef>
                <a:spcPts val="0"/>
              </a:spcBef>
              <a:spcAft>
                <a:spcPts val="0"/>
              </a:spcAft>
              <a:buClrTx/>
              <a:buSzTx/>
              <a:buFontTx/>
              <a:buNone/>
              <a:tabLst/>
              <a:defRPr/>
            </a:pPr>
            <a:endParaRPr kumimoji="1" lang="zh-CN" altLang="en-US" sz="1600" b="0" i="1" u="none" strike="noStrike" kern="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57" name="Oval 6"/>
          <p:cNvSpPr>
            <a:spLocks noChangeAspect="1" noChangeArrowheads="1"/>
          </p:cNvSpPr>
          <p:nvPr/>
        </p:nvSpPr>
        <p:spPr bwMode="auto">
          <a:xfrm>
            <a:off x="5487988" y="5106987"/>
            <a:ext cx="179387" cy="168275"/>
          </a:xfrm>
          <a:prstGeom prst="ellipse">
            <a:avLst/>
          </a:prstGeom>
          <a:solidFill>
            <a:srgbClr val="C0C0C0"/>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marL="0" marR="0" lvl="0" indent="0" algn="ctr" defTabSz="914400" eaLnBrk="0" fontAlgn="auto" latinLnBrk="0" hangingPunct="0">
              <a:lnSpc>
                <a:spcPct val="100000"/>
              </a:lnSpc>
              <a:spcBef>
                <a:spcPts val="0"/>
              </a:spcBef>
              <a:spcAft>
                <a:spcPts val="0"/>
              </a:spcAft>
              <a:buClrTx/>
              <a:buSzTx/>
              <a:buFontTx/>
              <a:buNone/>
              <a:tabLst/>
              <a:defRPr/>
            </a:pPr>
            <a:endParaRPr kumimoji="0" lang="zh-CN" altLang="zh-CN" sz="1400" b="0" i="1" u="none" strike="noStrike" kern="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58" name="Oval 7"/>
          <p:cNvSpPr>
            <a:spLocks noChangeAspect="1" noChangeArrowheads="1"/>
          </p:cNvSpPr>
          <p:nvPr/>
        </p:nvSpPr>
        <p:spPr bwMode="auto">
          <a:xfrm>
            <a:off x="8251825" y="4938712"/>
            <a:ext cx="180975" cy="168275"/>
          </a:xfrm>
          <a:prstGeom prst="ellipse">
            <a:avLst/>
          </a:prstGeom>
          <a:solidFill>
            <a:srgbClr val="C0C0C0"/>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marL="0" marR="0" lvl="0" indent="0" algn="ctr" defTabSz="914400" eaLnBrk="0" fontAlgn="auto" latinLnBrk="0" hangingPunct="0">
              <a:lnSpc>
                <a:spcPct val="100000"/>
              </a:lnSpc>
              <a:spcBef>
                <a:spcPts val="0"/>
              </a:spcBef>
              <a:spcAft>
                <a:spcPts val="0"/>
              </a:spcAft>
              <a:buClrTx/>
              <a:buSzTx/>
              <a:buFontTx/>
              <a:buNone/>
              <a:tabLst/>
              <a:defRPr/>
            </a:pPr>
            <a:endParaRPr kumimoji="0" lang="zh-CN" altLang="zh-CN" sz="1400" b="0" i="1" u="none" strike="noStrike" kern="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59" name="Oval 8"/>
          <p:cNvSpPr>
            <a:spLocks noChangeAspect="1" noChangeArrowheads="1"/>
          </p:cNvSpPr>
          <p:nvPr/>
        </p:nvSpPr>
        <p:spPr bwMode="auto">
          <a:xfrm>
            <a:off x="8066088" y="5983287"/>
            <a:ext cx="179387" cy="169863"/>
          </a:xfrm>
          <a:prstGeom prst="ellipse">
            <a:avLst/>
          </a:prstGeom>
          <a:solidFill>
            <a:srgbClr val="C0C0C0"/>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marL="0" marR="0" lvl="0" indent="0" algn="ctr" defTabSz="914400" eaLnBrk="0" fontAlgn="auto" latinLnBrk="0" hangingPunct="0">
              <a:lnSpc>
                <a:spcPct val="100000"/>
              </a:lnSpc>
              <a:spcBef>
                <a:spcPts val="0"/>
              </a:spcBef>
              <a:spcAft>
                <a:spcPts val="0"/>
              </a:spcAft>
              <a:buClrTx/>
              <a:buSzTx/>
              <a:buFontTx/>
              <a:buNone/>
              <a:tabLst/>
              <a:defRPr/>
            </a:pPr>
            <a:endParaRPr kumimoji="0" lang="zh-CN" altLang="zh-CN" sz="1400" b="0" i="1" u="none" strike="noStrike" kern="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60" name="Oval 9"/>
          <p:cNvSpPr>
            <a:spLocks noChangeAspect="1" noChangeArrowheads="1"/>
          </p:cNvSpPr>
          <p:nvPr/>
        </p:nvSpPr>
        <p:spPr bwMode="auto">
          <a:xfrm>
            <a:off x="6067425" y="4938712"/>
            <a:ext cx="179388" cy="168275"/>
          </a:xfrm>
          <a:prstGeom prst="ellipse">
            <a:avLst/>
          </a:prstGeom>
          <a:solidFill>
            <a:srgbClr val="C0C0C0"/>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marL="0" marR="0" lvl="0" indent="0" algn="ctr" defTabSz="914400" eaLnBrk="0" fontAlgn="auto" latinLnBrk="0" hangingPunct="0">
              <a:lnSpc>
                <a:spcPct val="100000"/>
              </a:lnSpc>
              <a:spcBef>
                <a:spcPts val="0"/>
              </a:spcBef>
              <a:spcAft>
                <a:spcPts val="0"/>
              </a:spcAft>
              <a:buClrTx/>
              <a:buSzTx/>
              <a:buFontTx/>
              <a:buNone/>
              <a:tabLst/>
              <a:defRPr/>
            </a:pPr>
            <a:endParaRPr kumimoji="0" lang="zh-CN" altLang="zh-CN" sz="1400" b="0" i="1" u="none" strike="noStrike" kern="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61" name="Oval 10"/>
          <p:cNvSpPr>
            <a:spLocks noChangeAspect="1" noChangeArrowheads="1"/>
          </p:cNvSpPr>
          <p:nvPr/>
        </p:nvSpPr>
        <p:spPr bwMode="auto">
          <a:xfrm>
            <a:off x="6143625" y="5349875"/>
            <a:ext cx="179388" cy="169862"/>
          </a:xfrm>
          <a:prstGeom prst="ellipse">
            <a:avLst/>
          </a:prstGeom>
          <a:solidFill>
            <a:srgbClr val="C0C0C0"/>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marL="0" marR="0" lvl="0" indent="0" algn="ctr" defTabSz="914400" eaLnBrk="0" fontAlgn="auto" latinLnBrk="0" hangingPunct="0">
              <a:lnSpc>
                <a:spcPct val="100000"/>
              </a:lnSpc>
              <a:spcBef>
                <a:spcPts val="0"/>
              </a:spcBef>
              <a:spcAft>
                <a:spcPts val="0"/>
              </a:spcAft>
              <a:buClrTx/>
              <a:buSzTx/>
              <a:buFontTx/>
              <a:buNone/>
              <a:tabLst/>
              <a:defRPr/>
            </a:pPr>
            <a:endParaRPr kumimoji="0" lang="zh-CN" altLang="zh-CN" sz="1400" b="0" i="1" u="none" strike="noStrike" kern="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62" name="Oval 11"/>
          <p:cNvSpPr>
            <a:spLocks noChangeAspect="1" noChangeArrowheads="1"/>
          </p:cNvSpPr>
          <p:nvPr/>
        </p:nvSpPr>
        <p:spPr bwMode="auto">
          <a:xfrm>
            <a:off x="5986463" y="5983287"/>
            <a:ext cx="179387" cy="169863"/>
          </a:xfrm>
          <a:prstGeom prst="ellipse">
            <a:avLst/>
          </a:prstGeom>
          <a:solidFill>
            <a:srgbClr val="C0C0C0"/>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marL="0" marR="0" lvl="0" indent="0" algn="ctr" defTabSz="914400" eaLnBrk="0" fontAlgn="auto" latinLnBrk="0" hangingPunct="0">
              <a:lnSpc>
                <a:spcPct val="100000"/>
              </a:lnSpc>
              <a:spcBef>
                <a:spcPts val="0"/>
              </a:spcBef>
              <a:spcAft>
                <a:spcPts val="0"/>
              </a:spcAft>
              <a:buClrTx/>
              <a:buSzTx/>
              <a:buFontTx/>
              <a:buNone/>
              <a:tabLst/>
              <a:defRPr/>
            </a:pPr>
            <a:endParaRPr kumimoji="0" lang="zh-CN" altLang="zh-CN" sz="1400" b="0" i="1" u="none" strike="noStrike" kern="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63" name="Oval 12"/>
          <p:cNvSpPr>
            <a:spLocks noChangeAspect="1" noChangeArrowheads="1"/>
          </p:cNvSpPr>
          <p:nvPr/>
        </p:nvSpPr>
        <p:spPr bwMode="auto">
          <a:xfrm>
            <a:off x="7797800" y="5470525"/>
            <a:ext cx="179388" cy="171450"/>
          </a:xfrm>
          <a:prstGeom prst="ellipse">
            <a:avLst/>
          </a:prstGeom>
          <a:solidFill>
            <a:srgbClr val="C0C0C0"/>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marL="0" marR="0" lvl="0" indent="0" algn="ctr" defTabSz="914400" eaLnBrk="0" fontAlgn="auto" latinLnBrk="0" hangingPunct="0">
              <a:lnSpc>
                <a:spcPct val="100000"/>
              </a:lnSpc>
              <a:spcBef>
                <a:spcPts val="0"/>
              </a:spcBef>
              <a:spcAft>
                <a:spcPts val="0"/>
              </a:spcAft>
              <a:buClrTx/>
              <a:buSzTx/>
              <a:buFontTx/>
              <a:buNone/>
              <a:tabLst/>
              <a:defRPr/>
            </a:pPr>
            <a:endParaRPr kumimoji="0" lang="zh-CN" altLang="zh-CN" sz="1400" b="0" i="1" u="none" strike="noStrike" kern="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64" name="Oval 13"/>
          <p:cNvSpPr>
            <a:spLocks noChangeAspect="1" noChangeArrowheads="1"/>
          </p:cNvSpPr>
          <p:nvPr/>
        </p:nvSpPr>
        <p:spPr bwMode="auto">
          <a:xfrm>
            <a:off x="6900863" y="5611812"/>
            <a:ext cx="179387" cy="169863"/>
          </a:xfrm>
          <a:prstGeom prst="ellipse">
            <a:avLst/>
          </a:prstGeom>
          <a:solidFill>
            <a:srgbClr val="C0C0C0"/>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marL="0" marR="0" lvl="0" indent="0" algn="ctr" defTabSz="914400" eaLnBrk="0" fontAlgn="auto" latinLnBrk="0" hangingPunct="0">
              <a:lnSpc>
                <a:spcPct val="100000"/>
              </a:lnSpc>
              <a:spcBef>
                <a:spcPts val="0"/>
              </a:spcBef>
              <a:spcAft>
                <a:spcPts val="0"/>
              </a:spcAft>
              <a:buClrTx/>
              <a:buSzTx/>
              <a:buFontTx/>
              <a:buNone/>
              <a:tabLst/>
              <a:defRPr/>
            </a:pPr>
            <a:endParaRPr kumimoji="0" lang="zh-CN" altLang="zh-CN" sz="1400" b="0" i="1" u="none" strike="noStrike" kern="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cxnSp>
        <p:nvCxnSpPr>
          <p:cNvPr id="65" name="AutoShape 14"/>
          <p:cNvCxnSpPr>
            <a:cxnSpLocks noChangeShapeType="1"/>
            <a:stCxn id="57" idx="6"/>
            <a:endCxn id="60" idx="3"/>
          </p:cNvCxnSpPr>
          <p:nvPr/>
        </p:nvCxnSpPr>
        <p:spPr bwMode="auto">
          <a:xfrm flipV="1">
            <a:off x="5667375" y="5081587"/>
            <a:ext cx="427038" cy="109538"/>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66" name="AutoShape 15"/>
          <p:cNvCxnSpPr>
            <a:cxnSpLocks noChangeShapeType="1"/>
            <a:stCxn id="57" idx="5"/>
            <a:endCxn id="61" idx="2"/>
          </p:cNvCxnSpPr>
          <p:nvPr/>
        </p:nvCxnSpPr>
        <p:spPr bwMode="auto">
          <a:xfrm>
            <a:off x="5640388" y="5249862"/>
            <a:ext cx="503237" cy="185738"/>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67" name="AutoShape 16"/>
          <p:cNvCxnSpPr>
            <a:cxnSpLocks noChangeShapeType="1"/>
            <a:stCxn id="62" idx="1"/>
            <a:endCxn id="57" idx="4"/>
          </p:cNvCxnSpPr>
          <p:nvPr/>
        </p:nvCxnSpPr>
        <p:spPr bwMode="auto">
          <a:xfrm flipH="1" flipV="1">
            <a:off x="5578475" y="5275262"/>
            <a:ext cx="434975" cy="733425"/>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68" name="AutoShape 17"/>
          <p:cNvCxnSpPr>
            <a:cxnSpLocks noChangeShapeType="1"/>
            <a:stCxn id="58" idx="3"/>
            <a:endCxn id="63" idx="7"/>
          </p:cNvCxnSpPr>
          <p:nvPr/>
        </p:nvCxnSpPr>
        <p:spPr bwMode="auto">
          <a:xfrm flipH="1">
            <a:off x="7950200" y="5081587"/>
            <a:ext cx="328613" cy="414338"/>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69" name="AutoShape 18"/>
          <p:cNvCxnSpPr>
            <a:cxnSpLocks noChangeShapeType="1"/>
            <a:stCxn id="64" idx="6"/>
            <a:endCxn id="63" idx="2"/>
          </p:cNvCxnSpPr>
          <p:nvPr/>
        </p:nvCxnSpPr>
        <p:spPr bwMode="auto">
          <a:xfrm flipV="1">
            <a:off x="7080250" y="5556250"/>
            <a:ext cx="717550" cy="141287"/>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70" name="AutoShape 19"/>
          <p:cNvCxnSpPr>
            <a:cxnSpLocks noChangeShapeType="1"/>
            <a:stCxn id="58" idx="4"/>
            <a:endCxn id="59" idx="0"/>
          </p:cNvCxnSpPr>
          <p:nvPr/>
        </p:nvCxnSpPr>
        <p:spPr bwMode="auto">
          <a:xfrm flipH="1">
            <a:off x="8156575" y="5106987"/>
            <a:ext cx="185738" cy="87630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71" name="AutoShape 20"/>
          <p:cNvCxnSpPr>
            <a:cxnSpLocks noChangeShapeType="1"/>
            <a:stCxn id="59" idx="2"/>
            <a:endCxn id="62" idx="6"/>
          </p:cNvCxnSpPr>
          <p:nvPr/>
        </p:nvCxnSpPr>
        <p:spPr bwMode="auto">
          <a:xfrm flipH="1">
            <a:off x="6165850" y="6069012"/>
            <a:ext cx="1900238" cy="0"/>
          </a:xfrm>
          <a:prstGeom prst="straightConnector1">
            <a:avLst/>
          </a:prstGeom>
          <a:noFill/>
          <a:ln w="9525">
            <a:solidFill>
              <a:srgbClr val="4D4D4D"/>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72" name="AutoShape 21"/>
          <p:cNvCxnSpPr>
            <a:cxnSpLocks noChangeShapeType="1"/>
            <a:stCxn id="60" idx="6"/>
            <a:endCxn id="58" idx="1"/>
          </p:cNvCxnSpPr>
          <p:nvPr/>
        </p:nvCxnSpPr>
        <p:spPr bwMode="auto">
          <a:xfrm flipV="1">
            <a:off x="6246813" y="4964112"/>
            <a:ext cx="2032000" cy="58738"/>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73" name="Text Box 22"/>
          <p:cNvSpPr txBox="1">
            <a:spLocks noChangeArrowheads="1"/>
          </p:cNvSpPr>
          <p:nvPr/>
        </p:nvSpPr>
        <p:spPr bwMode="auto">
          <a:xfrm>
            <a:off x="6623050" y="4900612"/>
            <a:ext cx="234950" cy="21544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spAutoFit/>
          </a:bodyPr>
          <a:lstStyle/>
          <a:p>
            <a:pPr marL="0" marR="0" lvl="0" indent="0" algn="ctr" defTabSz="914400" eaLnBrk="0" fontAlgn="auto" latinLnBrk="0" hangingPunct="0">
              <a:lnSpc>
                <a:spcPct val="100000"/>
              </a:lnSpc>
              <a:spcBef>
                <a:spcPct val="50000"/>
              </a:spcBef>
              <a:spcAft>
                <a:spcPts val="0"/>
              </a:spcAft>
              <a:buClrTx/>
              <a:buSzTx/>
              <a:buFontTx/>
              <a:buNone/>
              <a:tabLst/>
              <a:defRPr/>
            </a:pPr>
            <a:r>
              <a:rPr kumimoji="1" lang="en-US" altLang="zh-CN" sz="1400" b="0" i="1" u="none" strike="noStrike" kern="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rPr>
              <a:t>f </a:t>
            </a:r>
          </a:p>
        </p:txBody>
      </p:sp>
      <p:sp>
        <p:nvSpPr>
          <p:cNvPr id="74" name="Text Box 23"/>
          <p:cNvSpPr txBox="1">
            <a:spLocks noChangeArrowheads="1"/>
          </p:cNvSpPr>
          <p:nvPr/>
        </p:nvSpPr>
        <p:spPr bwMode="auto">
          <a:xfrm>
            <a:off x="6934200" y="6211887"/>
            <a:ext cx="533400" cy="21544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spAutoFit/>
          </a:bodyPr>
          <a:lstStyle/>
          <a:p>
            <a:pPr marL="0" marR="0" lvl="0" indent="0" algn="ctr" defTabSz="914400" eaLnBrk="0" fontAlgn="auto" latinLnBrk="0" hangingPunct="0">
              <a:lnSpc>
                <a:spcPct val="100000"/>
              </a:lnSpc>
              <a:spcBef>
                <a:spcPct val="50000"/>
              </a:spcBef>
              <a:spcAft>
                <a:spcPts val="0"/>
              </a:spcAft>
              <a:buClrTx/>
              <a:buSzTx/>
              <a:buFontTx/>
              <a:buNone/>
              <a:tabLst/>
              <a:defRPr/>
            </a:pPr>
            <a:r>
              <a:rPr kumimoji="1" lang="en-US" altLang="zh-CN" sz="1400" b="0" i="1" u="none" strike="noStrike" kern="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rPr>
              <a:t> T*</a:t>
            </a:r>
          </a:p>
        </p:txBody>
      </p:sp>
      <p:sp>
        <p:nvSpPr>
          <p:cNvPr id="75" name="Text Box 24"/>
          <p:cNvSpPr txBox="1">
            <a:spLocks noChangeArrowheads="1"/>
          </p:cNvSpPr>
          <p:nvPr/>
        </p:nvSpPr>
        <p:spPr bwMode="auto">
          <a:xfrm>
            <a:off x="6629400" y="5934075"/>
            <a:ext cx="158750" cy="21544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spAutoFit/>
          </a:bodyPr>
          <a:lstStyle/>
          <a:p>
            <a:pPr marL="0" marR="0" lvl="0" indent="0" algn="ctr" defTabSz="914400" eaLnBrk="0" fontAlgn="auto" latinLnBrk="0" hangingPunct="0">
              <a:lnSpc>
                <a:spcPct val="100000"/>
              </a:lnSpc>
              <a:spcBef>
                <a:spcPct val="50000"/>
              </a:spcBef>
              <a:spcAft>
                <a:spcPts val="0"/>
              </a:spcAft>
              <a:buClrTx/>
              <a:buSzTx/>
              <a:buFontTx/>
              <a:buNone/>
              <a:tabLst/>
              <a:defRPr/>
            </a:pPr>
            <a:r>
              <a:rPr kumimoji="1" lang="en-US" altLang="zh-CN" sz="1400" b="0" i="1" u="none" strike="noStrike" kern="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rPr>
              <a:t>e</a:t>
            </a:r>
          </a:p>
        </p:txBody>
      </p:sp>
      <p:sp>
        <p:nvSpPr>
          <p:cNvPr id="76" name="Rectangle 25"/>
          <p:cNvSpPr>
            <a:spLocks noChangeArrowheads="1"/>
          </p:cNvSpPr>
          <p:nvPr/>
        </p:nvSpPr>
        <p:spPr bwMode="auto">
          <a:xfrm>
            <a:off x="5197475" y="5170487"/>
            <a:ext cx="299762" cy="339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spAutoFit/>
          </a:bodyPr>
          <a:lstStyle/>
          <a:p>
            <a:pPr eaLnBrk="0" hangingPunct="0"/>
            <a:r>
              <a:rPr kumimoji="1" lang="en-US" altLang="zh-CN" sz="1600" i="1" dirty="0">
                <a:solidFill>
                  <a:srgbClr val="000000"/>
                </a:solidFill>
                <a:latin typeface="Times New Roman" panose="02020603050405020304" pitchFamily="18" charset="0"/>
                <a:cs typeface="Times New Roman" panose="02020603050405020304" pitchFamily="18" charset="0"/>
              </a:rPr>
              <a:t>S</a:t>
            </a:r>
          </a:p>
        </p:txBody>
      </p:sp>
    </p:spTree>
    <p:extLst>
      <p:ext uri="{BB962C8B-B14F-4D97-AF65-F5344CB8AC3E}">
        <p14:creationId xmlns:p14="http://schemas.microsoft.com/office/powerpoint/2010/main" val="9221427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p:txBody>
          <a:bodyPr/>
          <a:lstStyle/>
          <a:p>
            <a:r>
              <a:rPr lang="en-CA" altLang="en-US" dirty="0">
                <a:latin typeface="Arial" charset="0"/>
                <a:cs typeface="Arial" charset="0"/>
              </a:rPr>
              <a:t>Proof</a:t>
            </a:r>
          </a:p>
        </p:txBody>
      </p:sp>
      <p:sp>
        <p:nvSpPr>
          <p:cNvPr id="24579" name="Content Placeholder 2"/>
          <p:cNvSpPr>
            <a:spLocks noGrp="1"/>
          </p:cNvSpPr>
          <p:nvPr>
            <p:ph idx="1"/>
          </p:nvPr>
        </p:nvSpPr>
        <p:spPr/>
        <p:txBody>
          <a:bodyPr/>
          <a:lstStyle/>
          <a:p>
            <a:pPr>
              <a:buFont typeface="Arial" charset="0"/>
              <a:buNone/>
            </a:pPr>
            <a:r>
              <a:rPr lang="en-CA" altLang="en-US" dirty="0">
                <a:latin typeface="Arial" charset="0"/>
                <a:cs typeface="Arial" charset="0"/>
              </a:rPr>
              <a:t>	Suppose it does not</a:t>
            </a:r>
          </a:p>
          <a:p>
            <a:pPr>
              <a:buFont typeface="Arial" charset="0"/>
              <a:buNone/>
            </a:pPr>
            <a:r>
              <a:rPr lang="en-CA" altLang="en-US" dirty="0">
                <a:latin typeface="Arial" charset="0"/>
                <a:cs typeface="Arial" charset="0"/>
              </a:rPr>
              <a:t>	Thus, vertex </a:t>
            </a:r>
            <a:r>
              <a:rPr lang="en-CA" altLang="en-US" i="1" dirty="0" err="1">
                <a:latin typeface="Times New Roman" pitchFamily="18" charset="0"/>
                <a:cs typeface="Times New Roman" pitchFamily="18" charset="0"/>
              </a:rPr>
              <a:t>v</a:t>
            </a:r>
            <a:r>
              <a:rPr lang="en-CA" altLang="en-US" i="1" baseline="-25000" dirty="0" err="1">
                <a:latin typeface="Times New Roman" pitchFamily="18" charset="0"/>
                <a:cs typeface="Times New Roman" pitchFamily="18" charset="0"/>
              </a:rPr>
              <a:t>k</a:t>
            </a:r>
            <a:r>
              <a:rPr lang="en-CA" altLang="en-US" baseline="-25000" dirty="0">
                <a:latin typeface="Times New Roman" pitchFamily="18" charset="0"/>
                <a:cs typeface="Times New Roman" pitchFamily="18" charset="0"/>
              </a:rPr>
              <a:t> + 1 </a:t>
            </a:r>
            <a:r>
              <a:rPr lang="en-CA" altLang="en-US" dirty="0">
                <a:latin typeface="Arial" charset="0"/>
                <a:cs typeface="Arial" charset="0"/>
              </a:rPr>
              <a:t>is connected to the minimum spanning tree via another sequence of edges</a:t>
            </a:r>
          </a:p>
        </p:txBody>
      </p:sp>
      <p:pic>
        <p:nvPicPr>
          <p:cNvPr id="24580" name="Picture 6" descr="C:\Users\dwharder\Desktop\v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8400" y="3176588"/>
            <a:ext cx="4265613" cy="3132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81" name="Rectangle 5"/>
          <p:cNvSpPr>
            <a:spLocks noChangeArrowheads="1"/>
          </p:cNvSpPr>
          <p:nvPr/>
        </p:nvSpPr>
        <p:spPr bwMode="auto">
          <a:xfrm>
            <a:off x="4724400" y="3984625"/>
            <a:ext cx="5048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400">
                <a:solidFill>
                  <a:schemeClr val="tx1"/>
                </a:solidFill>
                <a:latin typeface="Arial" charset="0"/>
                <a:cs typeface="Arial" charset="0"/>
              </a:defRPr>
            </a:lvl1pPr>
            <a:lvl2pPr marL="742950" indent="-285750" eaLnBrk="0" hangingPunct="0">
              <a:spcBef>
                <a:spcPct val="20000"/>
              </a:spcBef>
              <a:buFont typeface="Arial" charset="0"/>
              <a:buChar char="–"/>
              <a:defRPr sz="2000">
                <a:solidFill>
                  <a:schemeClr val="tx1"/>
                </a:solidFill>
                <a:latin typeface="Arial" charset="0"/>
                <a:cs typeface="Arial" charset="0"/>
              </a:defRPr>
            </a:lvl2pPr>
            <a:lvl3pPr marL="1143000" indent="-228600" eaLnBrk="0" hangingPunct="0">
              <a:spcBef>
                <a:spcPct val="20000"/>
              </a:spcBef>
              <a:buFont typeface="Arial" charset="0"/>
              <a:buChar char="•"/>
              <a:defRPr>
                <a:solidFill>
                  <a:schemeClr val="tx1"/>
                </a:solidFill>
                <a:latin typeface="Arial" charset="0"/>
                <a:cs typeface="Arial" charset="0"/>
              </a:defRPr>
            </a:lvl3pPr>
            <a:lvl4pPr marL="1600200" indent="-228600" eaLnBrk="0" hangingPunct="0">
              <a:spcBef>
                <a:spcPct val="20000"/>
              </a:spcBef>
              <a:buFont typeface="Arial" charset="0"/>
              <a:buChar char="–"/>
              <a:defRPr sz="1600">
                <a:solidFill>
                  <a:schemeClr val="tx1"/>
                </a:solidFill>
                <a:latin typeface="Arial" charset="0"/>
                <a:cs typeface="Arial" charset="0"/>
              </a:defRPr>
            </a:lvl4pPr>
            <a:lvl5pPr marL="2057400" indent="-228600" eaLnBrk="0" hangingPunct="0">
              <a:spcBef>
                <a:spcPct val="20000"/>
              </a:spcBef>
              <a:buFont typeface="Arial" charset="0"/>
              <a:buChar char="»"/>
              <a:defRPr sz="16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9pPr>
          </a:lstStyle>
          <a:p>
            <a:pPr eaLnBrk="1" hangingPunct="1">
              <a:spcBef>
                <a:spcPct val="0"/>
              </a:spcBef>
              <a:buFontTx/>
              <a:buNone/>
            </a:pPr>
            <a:r>
              <a:rPr lang="en-CA" altLang="en-US" sz="1400" i="1">
                <a:latin typeface="Times New Roman" pitchFamily="18" charset="0"/>
                <a:cs typeface="Times New Roman" pitchFamily="18" charset="0"/>
              </a:rPr>
              <a:t>v</a:t>
            </a:r>
            <a:r>
              <a:rPr lang="en-CA" altLang="en-US" sz="1400" i="1" baseline="-25000">
                <a:latin typeface="Times New Roman" pitchFamily="18" charset="0"/>
                <a:cs typeface="Times New Roman" pitchFamily="18" charset="0"/>
              </a:rPr>
              <a:t>k</a:t>
            </a:r>
            <a:r>
              <a:rPr lang="en-CA" altLang="en-US" sz="1400" baseline="-25000">
                <a:latin typeface="Times New Roman" pitchFamily="18" charset="0"/>
                <a:cs typeface="Times New Roman" pitchFamily="18" charset="0"/>
              </a:rPr>
              <a:t> + 1</a:t>
            </a:r>
            <a:endParaRPr lang="en-CA" altLang="en-US" sz="1400"/>
          </a:p>
        </p:txBody>
      </p:sp>
      <p:sp>
        <p:nvSpPr>
          <p:cNvPr id="24582" name="Rectangle 6"/>
          <p:cNvSpPr>
            <a:spLocks noChangeArrowheads="1"/>
          </p:cNvSpPr>
          <p:nvPr/>
        </p:nvSpPr>
        <p:spPr bwMode="auto">
          <a:xfrm>
            <a:off x="4592638" y="4221163"/>
            <a:ext cx="3683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400">
                <a:solidFill>
                  <a:schemeClr val="tx1"/>
                </a:solidFill>
                <a:latin typeface="Arial" charset="0"/>
                <a:cs typeface="Arial" charset="0"/>
              </a:defRPr>
            </a:lvl1pPr>
            <a:lvl2pPr marL="742950" indent="-285750" eaLnBrk="0" hangingPunct="0">
              <a:spcBef>
                <a:spcPct val="20000"/>
              </a:spcBef>
              <a:buFont typeface="Arial" charset="0"/>
              <a:buChar char="–"/>
              <a:defRPr sz="2000">
                <a:solidFill>
                  <a:schemeClr val="tx1"/>
                </a:solidFill>
                <a:latin typeface="Arial" charset="0"/>
                <a:cs typeface="Arial" charset="0"/>
              </a:defRPr>
            </a:lvl2pPr>
            <a:lvl3pPr marL="1143000" indent="-228600" eaLnBrk="0" hangingPunct="0">
              <a:spcBef>
                <a:spcPct val="20000"/>
              </a:spcBef>
              <a:buFont typeface="Arial" charset="0"/>
              <a:buChar char="•"/>
              <a:defRPr>
                <a:solidFill>
                  <a:schemeClr val="tx1"/>
                </a:solidFill>
                <a:latin typeface="Arial" charset="0"/>
                <a:cs typeface="Arial" charset="0"/>
              </a:defRPr>
            </a:lvl3pPr>
            <a:lvl4pPr marL="1600200" indent="-228600" eaLnBrk="0" hangingPunct="0">
              <a:spcBef>
                <a:spcPct val="20000"/>
              </a:spcBef>
              <a:buFont typeface="Arial" charset="0"/>
              <a:buChar char="–"/>
              <a:defRPr sz="1600">
                <a:solidFill>
                  <a:schemeClr val="tx1"/>
                </a:solidFill>
                <a:latin typeface="Arial" charset="0"/>
                <a:cs typeface="Arial" charset="0"/>
              </a:defRPr>
            </a:lvl4pPr>
            <a:lvl5pPr marL="2057400" indent="-228600" eaLnBrk="0" hangingPunct="0">
              <a:spcBef>
                <a:spcPct val="20000"/>
              </a:spcBef>
              <a:buFont typeface="Arial" charset="0"/>
              <a:buChar char="»"/>
              <a:defRPr sz="16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9pPr>
          </a:lstStyle>
          <a:p>
            <a:pPr eaLnBrk="1" hangingPunct="1">
              <a:spcBef>
                <a:spcPct val="0"/>
              </a:spcBef>
              <a:buFontTx/>
              <a:buNone/>
            </a:pPr>
            <a:r>
              <a:rPr lang="en-CA" altLang="en-US" sz="1400" i="1">
                <a:latin typeface="Times New Roman" pitchFamily="18" charset="0"/>
                <a:cs typeface="Times New Roman" pitchFamily="18" charset="0"/>
              </a:rPr>
              <a:t>e</a:t>
            </a:r>
            <a:r>
              <a:rPr lang="en-CA" altLang="en-US" sz="1400" i="1" baseline="-25000">
                <a:latin typeface="Times New Roman" pitchFamily="18" charset="0"/>
                <a:cs typeface="Times New Roman" pitchFamily="18" charset="0"/>
              </a:rPr>
              <a:t>k</a:t>
            </a:r>
            <a:r>
              <a:rPr lang="en-CA" altLang="en-US" sz="1400"/>
              <a:t> </a:t>
            </a:r>
          </a:p>
        </p:txBody>
      </p:sp>
    </p:spTree>
    <p:extLst>
      <p:ext uri="{BB962C8B-B14F-4D97-AF65-F5344CB8AC3E}">
        <p14:creationId xmlns:p14="http://schemas.microsoft.com/office/powerpoint/2010/main" val="418487217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p:txBody>
          <a:bodyPr/>
          <a:lstStyle/>
          <a:p>
            <a:r>
              <a:rPr lang="en-CA" altLang="en-US" dirty="0">
                <a:latin typeface="Arial" charset="0"/>
                <a:cs typeface="Arial" charset="0"/>
              </a:rPr>
              <a:t>Proof</a:t>
            </a:r>
          </a:p>
        </p:txBody>
      </p:sp>
      <p:sp>
        <p:nvSpPr>
          <p:cNvPr id="25603" name="Content Placeholder 2"/>
          <p:cNvSpPr>
            <a:spLocks noGrp="1"/>
          </p:cNvSpPr>
          <p:nvPr>
            <p:ph idx="1"/>
          </p:nvPr>
        </p:nvSpPr>
        <p:spPr/>
        <p:txBody>
          <a:bodyPr/>
          <a:lstStyle/>
          <a:p>
            <a:pPr>
              <a:buFont typeface="Arial" charset="0"/>
              <a:buNone/>
            </a:pPr>
            <a:r>
              <a:rPr lang="en-CA" altLang="en-US" dirty="0">
                <a:latin typeface="Arial" charset="0"/>
                <a:cs typeface="Arial" charset="0"/>
              </a:rPr>
              <a:t>	Because a minimum spanning tree is connected, there must be a path from vertex </a:t>
            </a:r>
            <a:r>
              <a:rPr lang="en-CA" altLang="en-US" i="1" dirty="0" err="1">
                <a:latin typeface="Times New Roman" pitchFamily="18" charset="0"/>
                <a:cs typeface="Times New Roman" pitchFamily="18" charset="0"/>
              </a:rPr>
              <a:t>v</a:t>
            </a:r>
            <a:r>
              <a:rPr lang="en-CA" altLang="en-US" i="1" baseline="-25000" dirty="0" err="1">
                <a:latin typeface="Times New Roman" pitchFamily="18" charset="0"/>
                <a:cs typeface="Times New Roman" pitchFamily="18" charset="0"/>
              </a:rPr>
              <a:t>k</a:t>
            </a:r>
            <a:r>
              <a:rPr lang="en-CA" altLang="en-US" baseline="-25000" dirty="0">
                <a:latin typeface="Times New Roman" pitchFamily="18" charset="0"/>
                <a:cs typeface="Times New Roman" pitchFamily="18" charset="0"/>
              </a:rPr>
              <a:t> + 1 </a:t>
            </a:r>
            <a:r>
              <a:rPr lang="en-CA" altLang="en-US" dirty="0">
                <a:latin typeface="Arial" charset="0"/>
                <a:cs typeface="Arial" charset="0"/>
              </a:rPr>
              <a:t>back to our existing minimum spanning tree</a:t>
            </a:r>
          </a:p>
          <a:p>
            <a:pPr lvl="1"/>
            <a:r>
              <a:rPr lang="en-CA" altLang="en-US" dirty="0">
                <a:latin typeface="Arial" charset="0"/>
                <a:cs typeface="Arial" charset="0"/>
              </a:rPr>
              <a:t>Let the last edge in this path be </a:t>
            </a:r>
          </a:p>
        </p:txBody>
      </p:sp>
      <p:pic>
        <p:nvPicPr>
          <p:cNvPr id="25604" name="Picture 5" descr="C:\Users\dwharder\Desktop\v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8400" y="3176588"/>
            <a:ext cx="4265613" cy="3132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5" name="Rectangle 7"/>
          <p:cNvSpPr>
            <a:spLocks noChangeArrowheads="1"/>
          </p:cNvSpPr>
          <p:nvPr/>
        </p:nvSpPr>
        <p:spPr bwMode="auto">
          <a:xfrm>
            <a:off x="4724400" y="3984625"/>
            <a:ext cx="5048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400">
                <a:solidFill>
                  <a:schemeClr val="tx1"/>
                </a:solidFill>
                <a:latin typeface="Arial" charset="0"/>
                <a:cs typeface="Arial" charset="0"/>
              </a:defRPr>
            </a:lvl1pPr>
            <a:lvl2pPr marL="742950" indent="-285750" eaLnBrk="0" hangingPunct="0">
              <a:spcBef>
                <a:spcPct val="20000"/>
              </a:spcBef>
              <a:buFont typeface="Arial" charset="0"/>
              <a:buChar char="–"/>
              <a:defRPr sz="2000">
                <a:solidFill>
                  <a:schemeClr val="tx1"/>
                </a:solidFill>
                <a:latin typeface="Arial" charset="0"/>
                <a:cs typeface="Arial" charset="0"/>
              </a:defRPr>
            </a:lvl2pPr>
            <a:lvl3pPr marL="1143000" indent="-228600" eaLnBrk="0" hangingPunct="0">
              <a:spcBef>
                <a:spcPct val="20000"/>
              </a:spcBef>
              <a:buFont typeface="Arial" charset="0"/>
              <a:buChar char="•"/>
              <a:defRPr>
                <a:solidFill>
                  <a:schemeClr val="tx1"/>
                </a:solidFill>
                <a:latin typeface="Arial" charset="0"/>
                <a:cs typeface="Arial" charset="0"/>
              </a:defRPr>
            </a:lvl3pPr>
            <a:lvl4pPr marL="1600200" indent="-228600" eaLnBrk="0" hangingPunct="0">
              <a:spcBef>
                <a:spcPct val="20000"/>
              </a:spcBef>
              <a:buFont typeface="Arial" charset="0"/>
              <a:buChar char="–"/>
              <a:defRPr sz="1600">
                <a:solidFill>
                  <a:schemeClr val="tx1"/>
                </a:solidFill>
                <a:latin typeface="Arial" charset="0"/>
                <a:cs typeface="Arial" charset="0"/>
              </a:defRPr>
            </a:lvl4pPr>
            <a:lvl5pPr marL="2057400" indent="-228600" eaLnBrk="0" hangingPunct="0">
              <a:spcBef>
                <a:spcPct val="20000"/>
              </a:spcBef>
              <a:buFont typeface="Arial" charset="0"/>
              <a:buChar char="»"/>
              <a:defRPr sz="16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9pPr>
          </a:lstStyle>
          <a:p>
            <a:pPr eaLnBrk="1" hangingPunct="1">
              <a:spcBef>
                <a:spcPct val="0"/>
              </a:spcBef>
              <a:buFontTx/>
              <a:buNone/>
            </a:pPr>
            <a:r>
              <a:rPr lang="en-CA" altLang="en-US" sz="1400" i="1">
                <a:latin typeface="Times New Roman" pitchFamily="18" charset="0"/>
                <a:cs typeface="Times New Roman" pitchFamily="18" charset="0"/>
              </a:rPr>
              <a:t>v</a:t>
            </a:r>
            <a:r>
              <a:rPr lang="en-CA" altLang="en-US" sz="1400" i="1" baseline="-25000">
                <a:latin typeface="Times New Roman" pitchFamily="18" charset="0"/>
                <a:cs typeface="Times New Roman" pitchFamily="18" charset="0"/>
              </a:rPr>
              <a:t>k</a:t>
            </a:r>
            <a:r>
              <a:rPr lang="en-CA" altLang="en-US" sz="1400" baseline="-25000">
                <a:latin typeface="Times New Roman" pitchFamily="18" charset="0"/>
                <a:cs typeface="Times New Roman" pitchFamily="18" charset="0"/>
              </a:rPr>
              <a:t> + 1</a:t>
            </a:r>
            <a:endParaRPr lang="en-CA" altLang="en-US" sz="1400"/>
          </a:p>
        </p:txBody>
      </p:sp>
      <p:graphicFrame>
        <p:nvGraphicFramePr>
          <p:cNvPr id="25606" name="Object 2"/>
          <p:cNvGraphicFramePr>
            <a:graphicFrameLocks noChangeAspect="1"/>
          </p:cNvGraphicFramePr>
          <p:nvPr/>
        </p:nvGraphicFramePr>
        <p:xfrm>
          <a:off x="4859338" y="5453063"/>
          <a:ext cx="144462" cy="207962"/>
        </p:xfrm>
        <a:graphic>
          <a:graphicData uri="http://schemas.openxmlformats.org/presentationml/2006/ole">
            <mc:AlternateContent xmlns:mc="http://schemas.openxmlformats.org/markup-compatibility/2006">
              <mc:Choice xmlns:v="urn:schemas-microsoft-com:vml" Requires="v">
                <p:oleObj name="Equation" r:id="rId3" imgW="114151" imgH="164885" progId="Equation.DSMT4">
                  <p:embed/>
                </p:oleObj>
              </mc:Choice>
              <mc:Fallback>
                <p:oleObj name="Equation" r:id="rId3" imgW="114151" imgH="164885"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59338" y="5453063"/>
                        <a:ext cx="144462" cy="2079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5607" name="Rectangle 9"/>
          <p:cNvSpPr>
            <a:spLocks noChangeArrowheads="1"/>
          </p:cNvSpPr>
          <p:nvPr/>
        </p:nvSpPr>
        <p:spPr bwMode="auto">
          <a:xfrm>
            <a:off x="4592638" y="4221163"/>
            <a:ext cx="3683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400">
                <a:solidFill>
                  <a:schemeClr val="tx1"/>
                </a:solidFill>
                <a:latin typeface="Arial" charset="0"/>
                <a:cs typeface="Arial" charset="0"/>
              </a:defRPr>
            </a:lvl1pPr>
            <a:lvl2pPr marL="742950" indent="-285750" eaLnBrk="0" hangingPunct="0">
              <a:spcBef>
                <a:spcPct val="20000"/>
              </a:spcBef>
              <a:buFont typeface="Arial" charset="0"/>
              <a:buChar char="–"/>
              <a:defRPr sz="2000">
                <a:solidFill>
                  <a:schemeClr val="tx1"/>
                </a:solidFill>
                <a:latin typeface="Arial" charset="0"/>
                <a:cs typeface="Arial" charset="0"/>
              </a:defRPr>
            </a:lvl2pPr>
            <a:lvl3pPr marL="1143000" indent="-228600" eaLnBrk="0" hangingPunct="0">
              <a:spcBef>
                <a:spcPct val="20000"/>
              </a:spcBef>
              <a:buFont typeface="Arial" charset="0"/>
              <a:buChar char="•"/>
              <a:defRPr>
                <a:solidFill>
                  <a:schemeClr val="tx1"/>
                </a:solidFill>
                <a:latin typeface="Arial" charset="0"/>
                <a:cs typeface="Arial" charset="0"/>
              </a:defRPr>
            </a:lvl3pPr>
            <a:lvl4pPr marL="1600200" indent="-228600" eaLnBrk="0" hangingPunct="0">
              <a:spcBef>
                <a:spcPct val="20000"/>
              </a:spcBef>
              <a:buFont typeface="Arial" charset="0"/>
              <a:buChar char="–"/>
              <a:defRPr sz="1600">
                <a:solidFill>
                  <a:schemeClr val="tx1"/>
                </a:solidFill>
                <a:latin typeface="Arial" charset="0"/>
                <a:cs typeface="Arial" charset="0"/>
              </a:defRPr>
            </a:lvl4pPr>
            <a:lvl5pPr marL="2057400" indent="-228600" eaLnBrk="0" hangingPunct="0">
              <a:spcBef>
                <a:spcPct val="20000"/>
              </a:spcBef>
              <a:buFont typeface="Arial" charset="0"/>
              <a:buChar char="»"/>
              <a:defRPr sz="16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9pPr>
          </a:lstStyle>
          <a:p>
            <a:pPr eaLnBrk="1" hangingPunct="1">
              <a:spcBef>
                <a:spcPct val="0"/>
              </a:spcBef>
              <a:buFontTx/>
              <a:buNone/>
            </a:pPr>
            <a:r>
              <a:rPr lang="en-CA" altLang="en-US" sz="1400" i="1">
                <a:latin typeface="Times New Roman" pitchFamily="18" charset="0"/>
                <a:cs typeface="Times New Roman" pitchFamily="18" charset="0"/>
              </a:rPr>
              <a:t>e</a:t>
            </a:r>
            <a:r>
              <a:rPr lang="en-CA" altLang="en-US" sz="1400" i="1" baseline="-25000">
                <a:latin typeface="Times New Roman" pitchFamily="18" charset="0"/>
                <a:cs typeface="Times New Roman" pitchFamily="18" charset="0"/>
              </a:rPr>
              <a:t>k</a:t>
            </a:r>
            <a:r>
              <a:rPr lang="en-CA" altLang="en-US" sz="1400"/>
              <a:t> </a:t>
            </a:r>
          </a:p>
        </p:txBody>
      </p:sp>
      <p:graphicFrame>
        <p:nvGraphicFramePr>
          <p:cNvPr id="25608" name="Object 3"/>
          <p:cNvGraphicFramePr>
            <a:graphicFrameLocks noChangeAspect="1"/>
          </p:cNvGraphicFramePr>
          <p:nvPr>
            <p:extLst>
              <p:ext uri="{D42A27DB-BD31-4B8C-83A1-F6EECF244321}">
                <p14:modId xmlns:p14="http://schemas.microsoft.com/office/powerpoint/2010/main" val="1004723457"/>
              </p:ext>
            </p:extLst>
          </p:nvPr>
        </p:nvGraphicFramePr>
        <p:xfrm>
          <a:off x="4515991" y="2314575"/>
          <a:ext cx="200025" cy="288925"/>
        </p:xfrm>
        <a:graphic>
          <a:graphicData uri="http://schemas.openxmlformats.org/presentationml/2006/ole">
            <mc:AlternateContent xmlns:mc="http://schemas.openxmlformats.org/markup-compatibility/2006">
              <mc:Choice xmlns:v="urn:schemas-microsoft-com:vml" Requires="v">
                <p:oleObj name="Equation" r:id="rId5" imgW="114151" imgH="164885" progId="Equation.DSMT4">
                  <p:embed/>
                </p:oleObj>
              </mc:Choice>
              <mc:Fallback>
                <p:oleObj name="Equation" r:id="rId5" imgW="114151" imgH="164885"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15991" y="2314575"/>
                        <a:ext cx="200025" cy="2889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15655982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Outline</a:t>
            </a:r>
            <a:endParaRPr lang="zh-CN" altLang="en-US" dirty="0"/>
          </a:p>
        </p:txBody>
      </p:sp>
      <p:sp>
        <p:nvSpPr>
          <p:cNvPr id="3" name="Content Placeholder 2"/>
          <p:cNvSpPr>
            <a:spLocks noGrp="1"/>
          </p:cNvSpPr>
          <p:nvPr>
            <p:ph idx="1"/>
          </p:nvPr>
        </p:nvSpPr>
        <p:spPr/>
        <p:txBody>
          <a:bodyPr/>
          <a:lstStyle/>
          <a:p>
            <a:r>
              <a:rPr lang="en-US" altLang="zh-CN" dirty="0"/>
              <a:t>Definition and applications</a:t>
            </a:r>
          </a:p>
          <a:p>
            <a:r>
              <a:rPr lang="en-US" altLang="zh-CN" dirty="0"/>
              <a:t>Prim’s algorithm</a:t>
            </a:r>
          </a:p>
          <a:p>
            <a:r>
              <a:rPr lang="en-US" altLang="zh-CN" dirty="0" err="1"/>
              <a:t>Kruskal’s</a:t>
            </a:r>
            <a:r>
              <a:rPr lang="en-US" altLang="zh-CN" dirty="0"/>
              <a:t> algorithm</a:t>
            </a:r>
          </a:p>
          <a:p>
            <a:endParaRPr lang="zh-CN" altLang="en-US" dirty="0"/>
          </a:p>
        </p:txBody>
      </p:sp>
    </p:spTree>
    <p:extLst>
      <p:ext uri="{BB962C8B-B14F-4D97-AF65-F5344CB8AC3E}">
        <p14:creationId xmlns:p14="http://schemas.microsoft.com/office/powerpoint/2010/main" val="374460780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p:cNvSpPr>
          <p:nvPr>
            <p:ph type="title"/>
          </p:nvPr>
        </p:nvSpPr>
        <p:spPr/>
        <p:txBody>
          <a:bodyPr/>
          <a:lstStyle/>
          <a:p>
            <a:r>
              <a:rPr lang="en-CA" altLang="en-US" dirty="0">
                <a:latin typeface="Arial" charset="0"/>
                <a:cs typeface="Arial" charset="0"/>
              </a:rPr>
              <a:t>Proof</a:t>
            </a:r>
          </a:p>
        </p:txBody>
      </p:sp>
      <p:sp>
        <p:nvSpPr>
          <p:cNvPr id="26627" name="Content Placeholder 2"/>
          <p:cNvSpPr>
            <a:spLocks noGrp="1"/>
          </p:cNvSpPr>
          <p:nvPr>
            <p:ph idx="1"/>
          </p:nvPr>
        </p:nvSpPr>
        <p:spPr/>
        <p:txBody>
          <a:bodyPr/>
          <a:lstStyle/>
          <a:p>
            <a:pPr>
              <a:buFont typeface="Arial" charset="0"/>
              <a:buNone/>
            </a:pPr>
            <a:r>
              <a:rPr lang="en-CA" altLang="en-US" dirty="0">
                <a:latin typeface="Arial" charset="0"/>
                <a:cs typeface="Arial" charset="0"/>
              </a:rPr>
              <a:t>	Let </a:t>
            </a:r>
            <a:r>
              <a:rPr lang="en-CA" altLang="en-US" i="1" dirty="0">
                <a:latin typeface="Times New Roman" pitchFamily="18" charset="0"/>
                <a:cs typeface="Times New Roman" pitchFamily="18" charset="0"/>
              </a:rPr>
              <a:t>w</a:t>
            </a:r>
            <a:r>
              <a:rPr lang="en-CA" altLang="en-US" dirty="0">
                <a:latin typeface="Arial" charset="0"/>
                <a:cs typeface="Arial" charset="0"/>
              </a:rPr>
              <a:t> be the weight of this minimum spanning tree</a:t>
            </a:r>
          </a:p>
          <a:p>
            <a:pPr lvl="1"/>
            <a:r>
              <a:rPr lang="en-CA" altLang="en-US" dirty="0">
                <a:latin typeface="Arial" charset="0"/>
                <a:cs typeface="Arial" charset="0"/>
              </a:rPr>
              <a:t>Recall, however, that when we chose to add </a:t>
            </a:r>
            <a:r>
              <a:rPr lang="en-CA" altLang="en-US" i="1" dirty="0" err="1">
                <a:latin typeface="Times New Roman" pitchFamily="18" charset="0"/>
                <a:cs typeface="Times New Roman" pitchFamily="18" charset="0"/>
              </a:rPr>
              <a:t>v</a:t>
            </a:r>
            <a:r>
              <a:rPr lang="en-CA" altLang="en-US" i="1" baseline="-25000" dirty="0" err="1">
                <a:latin typeface="Times New Roman" pitchFamily="18" charset="0"/>
                <a:cs typeface="Times New Roman" pitchFamily="18" charset="0"/>
              </a:rPr>
              <a:t>k</a:t>
            </a:r>
            <a:r>
              <a:rPr lang="en-CA" altLang="en-US" baseline="-25000" dirty="0">
                <a:latin typeface="Times New Roman" pitchFamily="18" charset="0"/>
                <a:cs typeface="Times New Roman" pitchFamily="18" charset="0"/>
              </a:rPr>
              <a:t> + 1</a:t>
            </a:r>
            <a:r>
              <a:rPr lang="en-CA" altLang="en-US" dirty="0">
                <a:latin typeface="Arial" charset="0"/>
                <a:cs typeface="Arial" charset="0"/>
              </a:rPr>
              <a:t>, it was because </a:t>
            </a:r>
            <a:r>
              <a:rPr lang="en-CA" altLang="en-US" i="1" dirty="0" err="1">
                <a:latin typeface="Times New Roman" pitchFamily="18" charset="0"/>
                <a:cs typeface="Times New Roman" pitchFamily="18" charset="0"/>
              </a:rPr>
              <a:t>e</a:t>
            </a:r>
            <a:r>
              <a:rPr lang="en-CA" altLang="en-US" i="1" baseline="-25000" dirty="0" err="1">
                <a:latin typeface="Times New Roman" pitchFamily="18" charset="0"/>
                <a:cs typeface="Times New Roman" pitchFamily="18" charset="0"/>
              </a:rPr>
              <a:t>k</a:t>
            </a:r>
            <a:r>
              <a:rPr lang="en-CA" altLang="en-US" baseline="-25000" dirty="0">
                <a:latin typeface="Times New Roman" pitchFamily="18" charset="0"/>
                <a:cs typeface="Times New Roman" pitchFamily="18" charset="0"/>
              </a:rPr>
              <a:t> </a:t>
            </a:r>
            <a:r>
              <a:rPr lang="en-CA" altLang="en-US" dirty="0">
                <a:latin typeface="Arial" charset="0"/>
                <a:cs typeface="Arial" charset="0"/>
              </a:rPr>
              <a:t>was the edge connecting an adjacent vertex with </a:t>
            </a:r>
            <a:r>
              <a:rPr lang="en-CA" altLang="en-US" b="1" dirty="0">
                <a:latin typeface="Arial" charset="0"/>
                <a:cs typeface="Arial" charset="0"/>
              </a:rPr>
              <a:t>least </a:t>
            </a:r>
            <a:r>
              <a:rPr lang="en-CA" altLang="en-US" dirty="0">
                <a:latin typeface="Arial" charset="0"/>
                <a:cs typeface="Arial" charset="0"/>
              </a:rPr>
              <a:t>weight</a:t>
            </a:r>
          </a:p>
          <a:p>
            <a:pPr lvl="1"/>
            <a:r>
              <a:rPr lang="en-CA" altLang="en-US" dirty="0">
                <a:latin typeface="Arial" charset="0"/>
                <a:cs typeface="Arial" charset="0"/>
              </a:rPr>
              <a:t>Therefore                  where </a:t>
            </a:r>
            <a:r>
              <a:rPr lang="en-CA" altLang="en-US" dirty="0">
                <a:latin typeface="Times New Roman" pitchFamily="18" charset="0"/>
                <a:cs typeface="Times New Roman" pitchFamily="18" charset="0"/>
              </a:rPr>
              <a:t>|</a:t>
            </a:r>
            <a:r>
              <a:rPr lang="en-CA" altLang="en-US" i="1" dirty="0">
                <a:latin typeface="Times New Roman" pitchFamily="18" charset="0"/>
                <a:cs typeface="Times New Roman" pitchFamily="18" charset="0"/>
              </a:rPr>
              <a:t>e</a:t>
            </a:r>
            <a:r>
              <a:rPr lang="en-CA" altLang="en-US" dirty="0">
                <a:latin typeface="Times New Roman" pitchFamily="18" charset="0"/>
                <a:cs typeface="Times New Roman" pitchFamily="18" charset="0"/>
              </a:rPr>
              <a:t>|</a:t>
            </a:r>
            <a:r>
              <a:rPr lang="en-CA" altLang="en-US" dirty="0">
                <a:latin typeface="Arial" charset="0"/>
                <a:cs typeface="Arial" charset="0"/>
              </a:rPr>
              <a:t> represents the weight of the edge </a:t>
            </a:r>
            <a:r>
              <a:rPr lang="en-CA" altLang="en-US" i="1" dirty="0">
                <a:latin typeface="Times New Roman" pitchFamily="18" charset="0"/>
                <a:cs typeface="Times New Roman" pitchFamily="18" charset="0"/>
              </a:rPr>
              <a:t>e</a:t>
            </a:r>
            <a:r>
              <a:rPr lang="en-CA" altLang="en-US" dirty="0">
                <a:latin typeface="Arial" charset="0"/>
                <a:cs typeface="Arial" charset="0"/>
              </a:rPr>
              <a:t>    </a:t>
            </a:r>
          </a:p>
          <a:p>
            <a:pPr>
              <a:buFont typeface="Arial" charset="0"/>
              <a:buNone/>
            </a:pPr>
            <a:endParaRPr lang="en-CA" altLang="en-US" dirty="0">
              <a:latin typeface="Arial" charset="0"/>
              <a:cs typeface="Arial" charset="0"/>
            </a:endParaRPr>
          </a:p>
        </p:txBody>
      </p:sp>
      <p:pic>
        <p:nvPicPr>
          <p:cNvPr id="26628" name="Picture 4" descr="C:\Users\dwharder\Desktop\v5.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8400" y="3176588"/>
            <a:ext cx="4265613" cy="3132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29" name="Rectangle 5"/>
          <p:cNvSpPr>
            <a:spLocks noChangeArrowheads="1"/>
          </p:cNvSpPr>
          <p:nvPr/>
        </p:nvSpPr>
        <p:spPr bwMode="auto">
          <a:xfrm>
            <a:off x="4724400" y="3984625"/>
            <a:ext cx="5048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400">
                <a:solidFill>
                  <a:schemeClr val="tx1"/>
                </a:solidFill>
                <a:latin typeface="Arial" charset="0"/>
                <a:cs typeface="Arial" charset="0"/>
              </a:defRPr>
            </a:lvl1pPr>
            <a:lvl2pPr marL="742950" indent="-285750" eaLnBrk="0" hangingPunct="0">
              <a:spcBef>
                <a:spcPct val="20000"/>
              </a:spcBef>
              <a:buFont typeface="Arial" charset="0"/>
              <a:buChar char="–"/>
              <a:defRPr sz="2000">
                <a:solidFill>
                  <a:schemeClr val="tx1"/>
                </a:solidFill>
                <a:latin typeface="Arial" charset="0"/>
                <a:cs typeface="Arial" charset="0"/>
              </a:defRPr>
            </a:lvl2pPr>
            <a:lvl3pPr marL="1143000" indent="-228600" eaLnBrk="0" hangingPunct="0">
              <a:spcBef>
                <a:spcPct val="20000"/>
              </a:spcBef>
              <a:buFont typeface="Arial" charset="0"/>
              <a:buChar char="•"/>
              <a:defRPr>
                <a:solidFill>
                  <a:schemeClr val="tx1"/>
                </a:solidFill>
                <a:latin typeface="Arial" charset="0"/>
                <a:cs typeface="Arial" charset="0"/>
              </a:defRPr>
            </a:lvl3pPr>
            <a:lvl4pPr marL="1600200" indent="-228600" eaLnBrk="0" hangingPunct="0">
              <a:spcBef>
                <a:spcPct val="20000"/>
              </a:spcBef>
              <a:buFont typeface="Arial" charset="0"/>
              <a:buChar char="–"/>
              <a:defRPr sz="1600">
                <a:solidFill>
                  <a:schemeClr val="tx1"/>
                </a:solidFill>
                <a:latin typeface="Arial" charset="0"/>
                <a:cs typeface="Arial" charset="0"/>
              </a:defRPr>
            </a:lvl4pPr>
            <a:lvl5pPr marL="2057400" indent="-228600" eaLnBrk="0" hangingPunct="0">
              <a:spcBef>
                <a:spcPct val="20000"/>
              </a:spcBef>
              <a:buFont typeface="Arial" charset="0"/>
              <a:buChar char="»"/>
              <a:defRPr sz="16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9pPr>
          </a:lstStyle>
          <a:p>
            <a:pPr eaLnBrk="1" hangingPunct="1">
              <a:spcBef>
                <a:spcPct val="0"/>
              </a:spcBef>
              <a:buFontTx/>
              <a:buNone/>
            </a:pPr>
            <a:r>
              <a:rPr lang="en-CA" altLang="en-US" sz="1400" i="1">
                <a:latin typeface="Times New Roman" pitchFamily="18" charset="0"/>
                <a:cs typeface="Times New Roman" pitchFamily="18" charset="0"/>
              </a:rPr>
              <a:t>v</a:t>
            </a:r>
            <a:r>
              <a:rPr lang="en-CA" altLang="en-US" sz="1400" i="1" baseline="-25000">
                <a:latin typeface="Times New Roman" pitchFamily="18" charset="0"/>
                <a:cs typeface="Times New Roman" pitchFamily="18" charset="0"/>
              </a:rPr>
              <a:t>k</a:t>
            </a:r>
            <a:r>
              <a:rPr lang="en-CA" altLang="en-US" sz="1400" baseline="-25000">
                <a:latin typeface="Times New Roman" pitchFamily="18" charset="0"/>
                <a:cs typeface="Times New Roman" pitchFamily="18" charset="0"/>
              </a:rPr>
              <a:t> + 1</a:t>
            </a:r>
            <a:endParaRPr lang="en-CA" altLang="en-US" sz="1400"/>
          </a:p>
        </p:txBody>
      </p:sp>
      <p:sp>
        <p:nvSpPr>
          <p:cNvPr id="26630" name="Rectangle 6"/>
          <p:cNvSpPr>
            <a:spLocks noChangeArrowheads="1"/>
          </p:cNvSpPr>
          <p:nvPr/>
        </p:nvSpPr>
        <p:spPr bwMode="auto">
          <a:xfrm>
            <a:off x="4592638" y="4221163"/>
            <a:ext cx="3683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400">
                <a:solidFill>
                  <a:schemeClr val="tx1"/>
                </a:solidFill>
                <a:latin typeface="Arial" charset="0"/>
                <a:cs typeface="Arial" charset="0"/>
              </a:defRPr>
            </a:lvl1pPr>
            <a:lvl2pPr marL="742950" indent="-285750" eaLnBrk="0" hangingPunct="0">
              <a:spcBef>
                <a:spcPct val="20000"/>
              </a:spcBef>
              <a:buFont typeface="Arial" charset="0"/>
              <a:buChar char="–"/>
              <a:defRPr sz="2000">
                <a:solidFill>
                  <a:schemeClr val="tx1"/>
                </a:solidFill>
                <a:latin typeface="Arial" charset="0"/>
                <a:cs typeface="Arial" charset="0"/>
              </a:defRPr>
            </a:lvl2pPr>
            <a:lvl3pPr marL="1143000" indent="-228600" eaLnBrk="0" hangingPunct="0">
              <a:spcBef>
                <a:spcPct val="20000"/>
              </a:spcBef>
              <a:buFont typeface="Arial" charset="0"/>
              <a:buChar char="•"/>
              <a:defRPr>
                <a:solidFill>
                  <a:schemeClr val="tx1"/>
                </a:solidFill>
                <a:latin typeface="Arial" charset="0"/>
                <a:cs typeface="Arial" charset="0"/>
              </a:defRPr>
            </a:lvl3pPr>
            <a:lvl4pPr marL="1600200" indent="-228600" eaLnBrk="0" hangingPunct="0">
              <a:spcBef>
                <a:spcPct val="20000"/>
              </a:spcBef>
              <a:buFont typeface="Arial" charset="0"/>
              <a:buChar char="–"/>
              <a:defRPr sz="1600">
                <a:solidFill>
                  <a:schemeClr val="tx1"/>
                </a:solidFill>
                <a:latin typeface="Arial" charset="0"/>
                <a:cs typeface="Arial" charset="0"/>
              </a:defRPr>
            </a:lvl4pPr>
            <a:lvl5pPr marL="2057400" indent="-228600" eaLnBrk="0" hangingPunct="0">
              <a:spcBef>
                <a:spcPct val="20000"/>
              </a:spcBef>
              <a:buFont typeface="Arial" charset="0"/>
              <a:buChar char="»"/>
              <a:defRPr sz="16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9pPr>
          </a:lstStyle>
          <a:p>
            <a:pPr eaLnBrk="1" hangingPunct="1">
              <a:spcBef>
                <a:spcPct val="0"/>
              </a:spcBef>
              <a:buFontTx/>
              <a:buNone/>
            </a:pPr>
            <a:r>
              <a:rPr lang="en-CA" altLang="en-US" sz="1400" i="1">
                <a:latin typeface="Times New Roman" pitchFamily="18" charset="0"/>
                <a:cs typeface="Times New Roman" pitchFamily="18" charset="0"/>
              </a:rPr>
              <a:t>e</a:t>
            </a:r>
            <a:r>
              <a:rPr lang="en-CA" altLang="en-US" sz="1400" i="1" baseline="-25000">
                <a:latin typeface="Times New Roman" pitchFamily="18" charset="0"/>
                <a:cs typeface="Times New Roman" pitchFamily="18" charset="0"/>
              </a:rPr>
              <a:t>k</a:t>
            </a:r>
            <a:r>
              <a:rPr lang="en-CA" altLang="en-US" sz="1400"/>
              <a:t> </a:t>
            </a:r>
          </a:p>
        </p:txBody>
      </p:sp>
      <p:graphicFrame>
        <p:nvGraphicFramePr>
          <p:cNvPr id="26631" name="Object 2"/>
          <p:cNvGraphicFramePr>
            <a:graphicFrameLocks noChangeAspect="1"/>
          </p:cNvGraphicFramePr>
          <p:nvPr/>
        </p:nvGraphicFramePr>
        <p:xfrm>
          <a:off x="4859338" y="5453063"/>
          <a:ext cx="144462" cy="207962"/>
        </p:xfrm>
        <a:graphic>
          <a:graphicData uri="http://schemas.openxmlformats.org/presentationml/2006/ole">
            <mc:AlternateContent xmlns:mc="http://schemas.openxmlformats.org/markup-compatibility/2006">
              <mc:Choice xmlns:v="urn:schemas-microsoft-com:vml" Requires="v">
                <p:oleObj name="Equation" r:id="rId3" imgW="114151" imgH="164885" progId="Equation.DSMT4">
                  <p:embed/>
                </p:oleObj>
              </mc:Choice>
              <mc:Fallback>
                <p:oleObj name="Equation" r:id="rId3" imgW="114151" imgH="164885"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59338" y="5453063"/>
                        <a:ext cx="144462" cy="2079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6632" name="Object 3"/>
          <p:cNvGraphicFramePr>
            <a:graphicFrameLocks noChangeAspect="1"/>
          </p:cNvGraphicFramePr>
          <p:nvPr/>
        </p:nvGraphicFramePr>
        <p:xfrm>
          <a:off x="2449513" y="2565400"/>
          <a:ext cx="784225" cy="390525"/>
        </p:xfrm>
        <a:graphic>
          <a:graphicData uri="http://schemas.openxmlformats.org/presentationml/2006/ole">
            <mc:AlternateContent xmlns:mc="http://schemas.openxmlformats.org/markup-compatibility/2006">
              <mc:Choice xmlns:v="urn:schemas-microsoft-com:vml" Requires="v">
                <p:oleObj name="Equation" r:id="rId5" imgW="457200" imgH="228600" progId="Equation.DSMT4">
                  <p:embed/>
                </p:oleObj>
              </mc:Choice>
              <mc:Fallback>
                <p:oleObj name="Equation" r:id="rId5" imgW="457200" imgH="2286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49513" y="2565400"/>
                        <a:ext cx="784225" cy="3905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6633" name="Object 4"/>
          <p:cNvGraphicFramePr>
            <a:graphicFrameLocks noChangeAspect="1"/>
          </p:cNvGraphicFramePr>
          <p:nvPr/>
        </p:nvGraphicFramePr>
        <p:xfrm>
          <a:off x="1900238" y="3284538"/>
          <a:ext cx="1133475" cy="392112"/>
        </p:xfrm>
        <a:graphic>
          <a:graphicData uri="http://schemas.openxmlformats.org/presentationml/2006/ole">
            <mc:AlternateContent xmlns:mc="http://schemas.openxmlformats.org/markup-compatibility/2006">
              <mc:Choice xmlns:v="urn:schemas-microsoft-com:vml" Requires="v">
                <p:oleObj name="Equation" r:id="rId7" imgW="660400" imgH="228600" progId="Equation.DSMT4">
                  <p:embed/>
                </p:oleObj>
              </mc:Choice>
              <mc:Fallback>
                <p:oleObj name="Equation" r:id="rId7" imgW="660400" imgH="22860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900238" y="3284538"/>
                        <a:ext cx="1133475" cy="392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13424431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3" descr="C:\Users\dwharder\Desktop\v6.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8400" y="3176588"/>
            <a:ext cx="4265613" cy="3132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51" name="Title 1"/>
          <p:cNvSpPr>
            <a:spLocks noGrp="1"/>
          </p:cNvSpPr>
          <p:nvPr>
            <p:ph type="title"/>
          </p:nvPr>
        </p:nvSpPr>
        <p:spPr/>
        <p:txBody>
          <a:bodyPr/>
          <a:lstStyle/>
          <a:p>
            <a:r>
              <a:rPr lang="en-CA" altLang="en-US" dirty="0">
                <a:latin typeface="Arial" charset="0"/>
                <a:cs typeface="Arial" charset="0"/>
              </a:rPr>
              <a:t>Proof</a:t>
            </a:r>
          </a:p>
        </p:txBody>
      </p:sp>
      <p:sp>
        <p:nvSpPr>
          <p:cNvPr id="27652" name="Content Placeholder 2"/>
          <p:cNvSpPr>
            <a:spLocks noGrp="1"/>
          </p:cNvSpPr>
          <p:nvPr>
            <p:ph idx="1"/>
          </p:nvPr>
        </p:nvSpPr>
        <p:spPr/>
        <p:txBody>
          <a:bodyPr/>
          <a:lstStyle/>
          <a:p>
            <a:pPr>
              <a:buFont typeface="Arial" charset="0"/>
              <a:buNone/>
            </a:pPr>
            <a:r>
              <a:rPr lang="en-CA" altLang="en-US" dirty="0">
                <a:latin typeface="Arial" charset="0"/>
                <a:cs typeface="Arial" charset="0"/>
              </a:rPr>
              <a:t>	Suppose we swap edges and choose to include </a:t>
            </a:r>
            <a:r>
              <a:rPr lang="en-CA" altLang="en-US" i="1" dirty="0" err="1">
                <a:latin typeface="Times New Roman" pitchFamily="18" charset="0"/>
                <a:cs typeface="Times New Roman" pitchFamily="18" charset="0"/>
              </a:rPr>
              <a:t>e</a:t>
            </a:r>
            <a:r>
              <a:rPr lang="en-CA" altLang="en-US" i="1" baseline="-25000" dirty="0" err="1">
                <a:latin typeface="Times New Roman" pitchFamily="18" charset="0"/>
                <a:cs typeface="Times New Roman" pitchFamily="18" charset="0"/>
              </a:rPr>
              <a:t>k</a:t>
            </a:r>
            <a:r>
              <a:rPr lang="en-CA" altLang="en-US" dirty="0">
                <a:latin typeface="Arial" charset="0"/>
                <a:cs typeface="Arial" charset="0"/>
              </a:rPr>
              <a:t>  and exclude </a:t>
            </a:r>
          </a:p>
          <a:p>
            <a:pPr lvl="1"/>
            <a:r>
              <a:rPr lang="en-CA" altLang="en-US" dirty="0">
                <a:latin typeface="Arial" charset="0"/>
                <a:cs typeface="Arial" charset="0"/>
              </a:rPr>
              <a:t>The result is still a spanning tree, but the weight is now</a:t>
            </a:r>
          </a:p>
        </p:txBody>
      </p:sp>
      <p:sp>
        <p:nvSpPr>
          <p:cNvPr id="27653" name="Rectangle 10"/>
          <p:cNvSpPr>
            <a:spLocks noChangeArrowheads="1"/>
          </p:cNvSpPr>
          <p:nvPr/>
        </p:nvSpPr>
        <p:spPr bwMode="auto">
          <a:xfrm>
            <a:off x="4724400" y="3984625"/>
            <a:ext cx="5048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400">
                <a:solidFill>
                  <a:schemeClr val="tx1"/>
                </a:solidFill>
                <a:latin typeface="Arial" charset="0"/>
                <a:cs typeface="Arial" charset="0"/>
              </a:defRPr>
            </a:lvl1pPr>
            <a:lvl2pPr marL="742950" indent="-285750" eaLnBrk="0" hangingPunct="0">
              <a:spcBef>
                <a:spcPct val="20000"/>
              </a:spcBef>
              <a:buFont typeface="Arial" charset="0"/>
              <a:buChar char="–"/>
              <a:defRPr sz="2000">
                <a:solidFill>
                  <a:schemeClr val="tx1"/>
                </a:solidFill>
                <a:latin typeface="Arial" charset="0"/>
                <a:cs typeface="Arial" charset="0"/>
              </a:defRPr>
            </a:lvl2pPr>
            <a:lvl3pPr marL="1143000" indent="-228600" eaLnBrk="0" hangingPunct="0">
              <a:spcBef>
                <a:spcPct val="20000"/>
              </a:spcBef>
              <a:buFont typeface="Arial" charset="0"/>
              <a:buChar char="•"/>
              <a:defRPr>
                <a:solidFill>
                  <a:schemeClr val="tx1"/>
                </a:solidFill>
                <a:latin typeface="Arial" charset="0"/>
                <a:cs typeface="Arial" charset="0"/>
              </a:defRPr>
            </a:lvl3pPr>
            <a:lvl4pPr marL="1600200" indent="-228600" eaLnBrk="0" hangingPunct="0">
              <a:spcBef>
                <a:spcPct val="20000"/>
              </a:spcBef>
              <a:buFont typeface="Arial" charset="0"/>
              <a:buChar char="–"/>
              <a:defRPr sz="1600">
                <a:solidFill>
                  <a:schemeClr val="tx1"/>
                </a:solidFill>
                <a:latin typeface="Arial" charset="0"/>
                <a:cs typeface="Arial" charset="0"/>
              </a:defRPr>
            </a:lvl4pPr>
            <a:lvl5pPr marL="2057400" indent="-228600" eaLnBrk="0" hangingPunct="0">
              <a:spcBef>
                <a:spcPct val="20000"/>
              </a:spcBef>
              <a:buFont typeface="Arial" charset="0"/>
              <a:buChar char="»"/>
              <a:defRPr sz="16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9pPr>
          </a:lstStyle>
          <a:p>
            <a:pPr eaLnBrk="1" hangingPunct="1">
              <a:spcBef>
                <a:spcPct val="0"/>
              </a:spcBef>
              <a:buFontTx/>
              <a:buNone/>
            </a:pPr>
            <a:r>
              <a:rPr lang="en-CA" altLang="en-US" sz="1400" i="1">
                <a:latin typeface="Times New Roman" pitchFamily="18" charset="0"/>
                <a:cs typeface="Times New Roman" pitchFamily="18" charset="0"/>
              </a:rPr>
              <a:t>v</a:t>
            </a:r>
            <a:r>
              <a:rPr lang="en-CA" altLang="en-US" sz="1400" i="1" baseline="-25000">
                <a:latin typeface="Times New Roman" pitchFamily="18" charset="0"/>
                <a:cs typeface="Times New Roman" pitchFamily="18" charset="0"/>
              </a:rPr>
              <a:t>k</a:t>
            </a:r>
            <a:r>
              <a:rPr lang="en-CA" altLang="en-US" sz="1400" baseline="-25000">
                <a:latin typeface="Times New Roman" pitchFamily="18" charset="0"/>
                <a:cs typeface="Times New Roman" pitchFamily="18" charset="0"/>
              </a:rPr>
              <a:t> + 1</a:t>
            </a:r>
            <a:endParaRPr lang="en-CA" altLang="en-US" sz="1400"/>
          </a:p>
        </p:txBody>
      </p:sp>
      <p:sp>
        <p:nvSpPr>
          <p:cNvPr id="27654" name="Rectangle 11"/>
          <p:cNvSpPr>
            <a:spLocks noChangeArrowheads="1"/>
          </p:cNvSpPr>
          <p:nvPr/>
        </p:nvSpPr>
        <p:spPr bwMode="auto">
          <a:xfrm>
            <a:off x="4592638" y="4221163"/>
            <a:ext cx="5556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400">
                <a:solidFill>
                  <a:schemeClr val="tx1"/>
                </a:solidFill>
                <a:latin typeface="Arial" charset="0"/>
                <a:cs typeface="Arial" charset="0"/>
              </a:defRPr>
            </a:lvl1pPr>
            <a:lvl2pPr marL="742950" indent="-285750" eaLnBrk="0" hangingPunct="0">
              <a:spcBef>
                <a:spcPct val="20000"/>
              </a:spcBef>
              <a:buFont typeface="Arial" charset="0"/>
              <a:buChar char="–"/>
              <a:defRPr sz="2000">
                <a:solidFill>
                  <a:schemeClr val="tx1"/>
                </a:solidFill>
                <a:latin typeface="Arial" charset="0"/>
                <a:cs typeface="Arial" charset="0"/>
              </a:defRPr>
            </a:lvl2pPr>
            <a:lvl3pPr marL="1143000" indent="-228600" eaLnBrk="0" hangingPunct="0">
              <a:spcBef>
                <a:spcPct val="20000"/>
              </a:spcBef>
              <a:buFont typeface="Arial" charset="0"/>
              <a:buChar char="•"/>
              <a:defRPr>
                <a:solidFill>
                  <a:schemeClr val="tx1"/>
                </a:solidFill>
                <a:latin typeface="Arial" charset="0"/>
                <a:cs typeface="Arial" charset="0"/>
              </a:defRPr>
            </a:lvl3pPr>
            <a:lvl4pPr marL="1600200" indent="-228600" eaLnBrk="0" hangingPunct="0">
              <a:spcBef>
                <a:spcPct val="20000"/>
              </a:spcBef>
              <a:buFont typeface="Arial" charset="0"/>
              <a:buChar char="–"/>
              <a:defRPr sz="1600">
                <a:solidFill>
                  <a:schemeClr val="tx1"/>
                </a:solidFill>
                <a:latin typeface="Arial" charset="0"/>
                <a:cs typeface="Arial" charset="0"/>
              </a:defRPr>
            </a:lvl4pPr>
            <a:lvl5pPr marL="2057400" indent="-228600" eaLnBrk="0" hangingPunct="0">
              <a:spcBef>
                <a:spcPct val="20000"/>
              </a:spcBef>
              <a:buFont typeface="Arial" charset="0"/>
              <a:buChar char="»"/>
              <a:defRPr sz="16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9pPr>
          </a:lstStyle>
          <a:p>
            <a:pPr eaLnBrk="1" hangingPunct="1">
              <a:spcBef>
                <a:spcPct val="0"/>
              </a:spcBef>
              <a:buFontTx/>
              <a:buNone/>
            </a:pPr>
            <a:r>
              <a:rPr lang="en-CA" altLang="en-US" sz="1400" i="1">
                <a:latin typeface="Times New Roman" pitchFamily="18" charset="0"/>
                <a:cs typeface="Times New Roman" pitchFamily="18" charset="0"/>
              </a:rPr>
              <a:t>e</a:t>
            </a:r>
            <a:r>
              <a:rPr lang="en-CA" altLang="en-US" sz="1400" i="1" baseline="-25000">
                <a:latin typeface="Times New Roman" pitchFamily="18" charset="0"/>
                <a:cs typeface="Times New Roman" pitchFamily="18" charset="0"/>
              </a:rPr>
              <a:t>k</a:t>
            </a:r>
            <a:r>
              <a:rPr lang="en-CA" altLang="en-US" sz="1400" baseline="-25000">
                <a:latin typeface="Times New Roman" pitchFamily="18" charset="0"/>
                <a:cs typeface="Times New Roman" pitchFamily="18" charset="0"/>
              </a:rPr>
              <a:t> + 1</a:t>
            </a:r>
            <a:r>
              <a:rPr lang="en-CA" altLang="en-US" sz="1400"/>
              <a:t> </a:t>
            </a:r>
          </a:p>
        </p:txBody>
      </p:sp>
      <p:graphicFrame>
        <p:nvGraphicFramePr>
          <p:cNvPr id="27655" name="Object 8"/>
          <p:cNvGraphicFramePr>
            <a:graphicFrameLocks noChangeAspect="1"/>
          </p:cNvGraphicFramePr>
          <p:nvPr/>
        </p:nvGraphicFramePr>
        <p:xfrm>
          <a:off x="4859338" y="5453063"/>
          <a:ext cx="144462" cy="207962"/>
        </p:xfrm>
        <a:graphic>
          <a:graphicData uri="http://schemas.openxmlformats.org/presentationml/2006/ole">
            <mc:AlternateContent xmlns:mc="http://schemas.openxmlformats.org/markup-compatibility/2006">
              <mc:Choice xmlns:v="urn:schemas-microsoft-com:vml" Requires="v">
                <p:oleObj name="Equation" r:id="rId3" imgW="114151" imgH="164885" progId="Equation.DSMT4">
                  <p:embed/>
                </p:oleObj>
              </mc:Choice>
              <mc:Fallback>
                <p:oleObj name="Equation" r:id="rId3" imgW="114151" imgH="164885"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59338" y="5453063"/>
                        <a:ext cx="144462" cy="2079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7656" name="Object 9"/>
          <p:cNvGraphicFramePr>
            <a:graphicFrameLocks noChangeAspect="1"/>
          </p:cNvGraphicFramePr>
          <p:nvPr>
            <p:extLst>
              <p:ext uri="{D42A27DB-BD31-4B8C-83A1-F6EECF244321}">
                <p14:modId xmlns:p14="http://schemas.microsoft.com/office/powerpoint/2010/main" val="372350817"/>
              </p:ext>
            </p:extLst>
          </p:nvPr>
        </p:nvGraphicFramePr>
        <p:xfrm>
          <a:off x="3419475" y="2420888"/>
          <a:ext cx="1698625" cy="390525"/>
        </p:xfrm>
        <a:graphic>
          <a:graphicData uri="http://schemas.openxmlformats.org/presentationml/2006/ole">
            <mc:AlternateContent xmlns:mc="http://schemas.openxmlformats.org/markup-compatibility/2006">
              <mc:Choice xmlns:v="urn:schemas-microsoft-com:vml" Requires="v">
                <p:oleObj name="Equation" r:id="rId5" imgW="990600" imgH="228600" progId="Equation.DSMT4">
                  <p:embed/>
                </p:oleObj>
              </mc:Choice>
              <mc:Fallback>
                <p:oleObj name="Equation" r:id="rId5" imgW="990600" imgH="2286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19475" y="2420888"/>
                        <a:ext cx="1698625" cy="3905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7657" name="Object 3"/>
          <p:cNvGraphicFramePr>
            <a:graphicFrameLocks noChangeAspect="1"/>
          </p:cNvGraphicFramePr>
          <p:nvPr>
            <p:extLst>
              <p:ext uri="{D42A27DB-BD31-4B8C-83A1-F6EECF244321}">
                <p14:modId xmlns:p14="http://schemas.microsoft.com/office/powerpoint/2010/main" val="1987946564"/>
              </p:ext>
            </p:extLst>
          </p:nvPr>
        </p:nvGraphicFramePr>
        <p:xfrm>
          <a:off x="8116391" y="1654195"/>
          <a:ext cx="200025" cy="288925"/>
        </p:xfrm>
        <a:graphic>
          <a:graphicData uri="http://schemas.openxmlformats.org/presentationml/2006/ole">
            <mc:AlternateContent xmlns:mc="http://schemas.openxmlformats.org/markup-compatibility/2006">
              <mc:Choice xmlns:v="urn:schemas-microsoft-com:vml" Requires="v">
                <p:oleObj name="Equation" r:id="rId7" imgW="114151" imgH="164885" progId="Equation.DSMT4">
                  <p:embed/>
                </p:oleObj>
              </mc:Choice>
              <mc:Fallback>
                <p:oleObj name="Equation" r:id="rId7" imgW="114151" imgH="164885"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116391" y="1654195"/>
                        <a:ext cx="200025" cy="2889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302101846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3" descr="C:\Users\dwharder\Desktop\v6.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8400" y="3176588"/>
            <a:ext cx="4265613" cy="3132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75" name="Title 1"/>
          <p:cNvSpPr>
            <a:spLocks noGrp="1"/>
          </p:cNvSpPr>
          <p:nvPr>
            <p:ph type="title"/>
          </p:nvPr>
        </p:nvSpPr>
        <p:spPr/>
        <p:txBody>
          <a:bodyPr/>
          <a:lstStyle/>
          <a:p>
            <a:r>
              <a:rPr lang="en-CA" altLang="en-US" dirty="0">
                <a:latin typeface="Arial" charset="0"/>
                <a:cs typeface="Arial" charset="0"/>
              </a:rPr>
              <a:t>Proof</a:t>
            </a:r>
          </a:p>
        </p:txBody>
      </p:sp>
      <p:sp>
        <p:nvSpPr>
          <p:cNvPr id="28676" name="Content Placeholder 2"/>
          <p:cNvSpPr>
            <a:spLocks noGrp="1"/>
          </p:cNvSpPr>
          <p:nvPr>
            <p:ph idx="1"/>
          </p:nvPr>
        </p:nvSpPr>
        <p:spPr/>
        <p:txBody>
          <a:bodyPr/>
          <a:lstStyle/>
          <a:p>
            <a:pPr>
              <a:buFont typeface="Arial" charset="0"/>
              <a:buNone/>
            </a:pPr>
            <a:r>
              <a:rPr lang="en-CA" altLang="en-US" dirty="0">
                <a:latin typeface="Arial" charset="0"/>
                <a:cs typeface="Arial" charset="0"/>
              </a:rPr>
              <a:t>	Thus, by swapping </a:t>
            </a:r>
            <a:r>
              <a:rPr lang="en-CA" altLang="en-US" i="1" dirty="0" err="1">
                <a:latin typeface="Times New Roman" pitchFamily="18" charset="0"/>
                <a:cs typeface="Times New Roman" pitchFamily="18" charset="0"/>
              </a:rPr>
              <a:t>e</a:t>
            </a:r>
            <a:r>
              <a:rPr lang="en-CA" altLang="en-US" i="1" baseline="-25000" dirty="0" err="1">
                <a:latin typeface="Times New Roman" pitchFamily="18" charset="0"/>
                <a:cs typeface="Times New Roman" pitchFamily="18" charset="0"/>
              </a:rPr>
              <a:t>k</a:t>
            </a:r>
            <a:r>
              <a:rPr lang="en-CA" altLang="en-US" dirty="0">
                <a:latin typeface="Arial" charset="0"/>
                <a:cs typeface="Arial" charset="0"/>
              </a:rPr>
              <a:t> for   , we have a spanning tree that has less weight than the so-called minimum spanning tree containing </a:t>
            </a:r>
          </a:p>
          <a:p>
            <a:pPr lvl="1"/>
            <a:r>
              <a:rPr lang="en-CA" altLang="en-US" dirty="0">
                <a:latin typeface="Arial" charset="0"/>
                <a:cs typeface="Arial" charset="0"/>
              </a:rPr>
              <a:t>This contradicts our assumption that the spanning tree containing      was minimal</a:t>
            </a:r>
          </a:p>
          <a:p>
            <a:pPr lvl="1"/>
            <a:r>
              <a:rPr lang="en-CA" altLang="en-US" dirty="0">
                <a:latin typeface="Arial" charset="0"/>
                <a:cs typeface="Arial" charset="0"/>
              </a:rPr>
              <a:t>Therefore, we have proved that our minimum spanning tree must contain </a:t>
            </a:r>
            <a:r>
              <a:rPr lang="en-CA" altLang="en-US" i="1" dirty="0" err="1">
                <a:latin typeface="Times New Roman" pitchFamily="18" charset="0"/>
                <a:cs typeface="Times New Roman" pitchFamily="18" charset="0"/>
              </a:rPr>
              <a:t>e</a:t>
            </a:r>
            <a:r>
              <a:rPr lang="en-CA" altLang="en-US" i="1" baseline="-25000" dirty="0" err="1">
                <a:latin typeface="Times New Roman" pitchFamily="18" charset="0"/>
                <a:cs typeface="Times New Roman" pitchFamily="18" charset="0"/>
              </a:rPr>
              <a:t>k</a:t>
            </a:r>
            <a:r>
              <a:rPr lang="en-CA" altLang="en-US" dirty="0">
                <a:latin typeface="Arial" charset="0"/>
                <a:cs typeface="Arial" charset="0"/>
              </a:rPr>
              <a:t> </a:t>
            </a:r>
          </a:p>
        </p:txBody>
      </p:sp>
      <p:sp>
        <p:nvSpPr>
          <p:cNvPr id="28677" name="Rectangle 10"/>
          <p:cNvSpPr>
            <a:spLocks noChangeArrowheads="1"/>
          </p:cNvSpPr>
          <p:nvPr/>
        </p:nvSpPr>
        <p:spPr bwMode="auto">
          <a:xfrm>
            <a:off x="4724400" y="3984625"/>
            <a:ext cx="5048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400">
                <a:solidFill>
                  <a:schemeClr val="tx1"/>
                </a:solidFill>
                <a:latin typeface="Arial" charset="0"/>
                <a:cs typeface="Arial" charset="0"/>
              </a:defRPr>
            </a:lvl1pPr>
            <a:lvl2pPr marL="742950" indent="-285750" eaLnBrk="0" hangingPunct="0">
              <a:spcBef>
                <a:spcPct val="20000"/>
              </a:spcBef>
              <a:buFont typeface="Arial" charset="0"/>
              <a:buChar char="–"/>
              <a:defRPr sz="2000">
                <a:solidFill>
                  <a:schemeClr val="tx1"/>
                </a:solidFill>
                <a:latin typeface="Arial" charset="0"/>
                <a:cs typeface="Arial" charset="0"/>
              </a:defRPr>
            </a:lvl2pPr>
            <a:lvl3pPr marL="1143000" indent="-228600" eaLnBrk="0" hangingPunct="0">
              <a:spcBef>
                <a:spcPct val="20000"/>
              </a:spcBef>
              <a:buFont typeface="Arial" charset="0"/>
              <a:buChar char="•"/>
              <a:defRPr>
                <a:solidFill>
                  <a:schemeClr val="tx1"/>
                </a:solidFill>
                <a:latin typeface="Arial" charset="0"/>
                <a:cs typeface="Arial" charset="0"/>
              </a:defRPr>
            </a:lvl3pPr>
            <a:lvl4pPr marL="1600200" indent="-228600" eaLnBrk="0" hangingPunct="0">
              <a:spcBef>
                <a:spcPct val="20000"/>
              </a:spcBef>
              <a:buFont typeface="Arial" charset="0"/>
              <a:buChar char="–"/>
              <a:defRPr sz="1600">
                <a:solidFill>
                  <a:schemeClr val="tx1"/>
                </a:solidFill>
                <a:latin typeface="Arial" charset="0"/>
                <a:cs typeface="Arial" charset="0"/>
              </a:defRPr>
            </a:lvl4pPr>
            <a:lvl5pPr marL="2057400" indent="-228600" eaLnBrk="0" hangingPunct="0">
              <a:spcBef>
                <a:spcPct val="20000"/>
              </a:spcBef>
              <a:buFont typeface="Arial" charset="0"/>
              <a:buChar char="»"/>
              <a:defRPr sz="16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9pPr>
          </a:lstStyle>
          <a:p>
            <a:pPr eaLnBrk="1" hangingPunct="1">
              <a:spcBef>
                <a:spcPct val="0"/>
              </a:spcBef>
              <a:buFontTx/>
              <a:buNone/>
            </a:pPr>
            <a:r>
              <a:rPr lang="en-CA" altLang="en-US" sz="1400" i="1">
                <a:latin typeface="Times New Roman" pitchFamily="18" charset="0"/>
                <a:cs typeface="Times New Roman" pitchFamily="18" charset="0"/>
              </a:rPr>
              <a:t>v</a:t>
            </a:r>
            <a:r>
              <a:rPr lang="en-CA" altLang="en-US" sz="1400" i="1" baseline="-25000">
                <a:latin typeface="Times New Roman" pitchFamily="18" charset="0"/>
                <a:cs typeface="Times New Roman" pitchFamily="18" charset="0"/>
              </a:rPr>
              <a:t>k</a:t>
            </a:r>
            <a:r>
              <a:rPr lang="en-CA" altLang="en-US" sz="1400" baseline="-25000">
                <a:latin typeface="Times New Roman" pitchFamily="18" charset="0"/>
                <a:cs typeface="Times New Roman" pitchFamily="18" charset="0"/>
              </a:rPr>
              <a:t> + 1</a:t>
            </a:r>
            <a:endParaRPr lang="en-CA" altLang="en-US" sz="1400"/>
          </a:p>
        </p:txBody>
      </p:sp>
      <p:sp>
        <p:nvSpPr>
          <p:cNvPr id="28678" name="Rectangle 11"/>
          <p:cNvSpPr>
            <a:spLocks noChangeArrowheads="1"/>
          </p:cNvSpPr>
          <p:nvPr/>
        </p:nvSpPr>
        <p:spPr bwMode="auto">
          <a:xfrm>
            <a:off x="4592638" y="4221163"/>
            <a:ext cx="3175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400">
                <a:solidFill>
                  <a:schemeClr val="tx1"/>
                </a:solidFill>
                <a:latin typeface="Arial" charset="0"/>
                <a:cs typeface="Arial" charset="0"/>
              </a:defRPr>
            </a:lvl1pPr>
            <a:lvl2pPr marL="742950" indent="-285750" eaLnBrk="0" hangingPunct="0">
              <a:spcBef>
                <a:spcPct val="20000"/>
              </a:spcBef>
              <a:buFont typeface="Arial" charset="0"/>
              <a:buChar char="–"/>
              <a:defRPr sz="2000">
                <a:solidFill>
                  <a:schemeClr val="tx1"/>
                </a:solidFill>
                <a:latin typeface="Arial" charset="0"/>
                <a:cs typeface="Arial" charset="0"/>
              </a:defRPr>
            </a:lvl2pPr>
            <a:lvl3pPr marL="1143000" indent="-228600" eaLnBrk="0" hangingPunct="0">
              <a:spcBef>
                <a:spcPct val="20000"/>
              </a:spcBef>
              <a:buFont typeface="Arial" charset="0"/>
              <a:buChar char="•"/>
              <a:defRPr>
                <a:solidFill>
                  <a:schemeClr val="tx1"/>
                </a:solidFill>
                <a:latin typeface="Arial" charset="0"/>
                <a:cs typeface="Arial" charset="0"/>
              </a:defRPr>
            </a:lvl3pPr>
            <a:lvl4pPr marL="1600200" indent="-228600" eaLnBrk="0" hangingPunct="0">
              <a:spcBef>
                <a:spcPct val="20000"/>
              </a:spcBef>
              <a:buFont typeface="Arial" charset="0"/>
              <a:buChar char="–"/>
              <a:defRPr sz="1600">
                <a:solidFill>
                  <a:schemeClr val="tx1"/>
                </a:solidFill>
                <a:latin typeface="Arial" charset="0"/>
                <a:cs typeface="Arial" charset="0"/>
              </a:defRPr>
            </a:lvl4pPr>
            <a:lvl5pPr marL="2057400" indent="-228600" eaLnBrk="0" hangingPunct="0">
              <a:spcBef>
                <a:spcPct val="20000"/>
              </a:spcBef>
              <a:buFont typeface="Arial" charset="0"/>
              <a:buChar char="»"/>
              <a:defRPr sz="16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9pPr>
          </a:lstStyle>
          <a:p>
            <a:pPr eaLnBrk="1" hangingPunct="1">
              <a:spcBef>
                <a:spcPct val="0"/>
              </a:spcBef>
              <a:buFontTx/>
              <a:buNone/>
            </a:pPr>
            <a:r>
              <a:rPr lang="en-CA" altLang="en-US" sz="1400" i="1">
                <a:latin typeface="Times New Roman" pitchFamily="18" charset="0"/>
                <a:cs typeface="Times New Roman" pitchFamily="18" charset="0"/>
              </a:rPr>
              <a:t>e</a:t>
            </a:r>
            <a:r>
              <a:rPr lang="en-CA" altLang="en-US" sz="1400" i="1" baseline="-25000">
                <a:latin typeface="Times New Roman" pitchFamily="18" charset="0"/>
                <a:cs typeface="Times New Roman" pitchFamily="18" charset="0"/>
              </a:rPr>
              <a:t>k</a:t>
            </a:r>
            <a:endParaRPr lang="en-CA" altLang="en-US" sz="1400"/>
          </a:p>
        </p:txBody>
      </p:sp>
      <p:graphicFrame>
        <p:nvGraphicFramePr>
          <p:cNvPr id="28679" name="Object 8"/>
          <p:cNvGraphicFramePr>
            <a:graphicFrameLocks noChangeAspect="1"/>
          </p:cNvGraphicFramePr>
          <p:nvPr/>
        </p:nvGraphicFramePr>
        <p:xfrm>
          <a:off x="4859338" y="5453063"/>
          <a:ext cx="144462" cy="207962"/>
        </p:xfrm>
        <a:graphic>
          <a:graphicData uri="http://schemas.openxmlformats.org/presentationml/2006/ole">
            <mc:AlternateContent xmlns:mc="http://schemas.openxmlformats.org/markup-compatibility/2006">
              <mc:Choice xmlns:v="urn:schemas-microsoft-com:vml" Requires="v">
                <p:oleObj name="Equation" r:id="rId3" imgW="114151" imgH="164885" progId="Equation.DSMT4">
                  <p:embed/>
                </p:oleObj>
              </mc:Choice>
              <mc:Fallback>
                <p:oleObj name="Equation" r:id="rId3" imgW="114151" imgH="164885"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59338" y="5453063"/>
                        <a:ext cx="144462" cy="2079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8680" name="Object 9"/>
          <p:cNvGraphicFramePr>
            <a:graphicFrameLocks noChangeAspect="1"/>
          </p:cNvGraphicFramePr>
          <p:nvPr/>
        </p:nvGraphicFramePr>
        <p:xfrm>
          <a:off x="3656013" y="1671638"/>
          <a:ext cx="195262" cy="282575"/>
        </p:xfrm>
        <a:graphic>
          <a:graphicData uri="http://schemas.openxmlformats.org/presentationml/2006/ole">
            <mc:AlternateContent xmlns:mc="http://schemas.openxmlformats.org/markup-compatibility/2006">
              <mc:Choice xmlns:v="urn:schemas-microsoft-com:vml" Requires="v">
                <p:oleObj name="Equation" r:id="rId5" imgW="114151" imgH="164885" progId="Equation.DSMT4">
                  <p:embed/>
                </p:oleObj>
              </mc:Choice>
              <mc:Fallback>
                <p:oleObj name="Equation" r:id="rId5" imgW="114151" imgH="164885"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56013" y="1671638"/>
                        <a:ext cx="195262" cy="2825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8681" name="Object 5"/>
          <p:cNvGraphicFramePr>
            <a:graphicFrameLocks noChangeAspect="1"/>
          </p:cNvGraphicFramePr>
          <p:nvPr/>
        </p:nvGraphicFramePr>
        <p:xfrm>
          <a:off x="7689850" y="1978025"/>
          <a:ext cx="195263" cy="282575"/>
        </p:xfrm>
        <a:graphic>
          <a:graphicData uri="http://schemas.openxmlformats.org/presentationml/2006/ole">
            <mc:AlternateContent xmlns:mc="http://schemas.openxmlformats.org/markup-compatibility/2006">
              <mc:Choice xmlns:v="urn:schemas-microsoft-com:vml" Requires="v">
                <p:oleObj name="Equation" r:id="rId7" imgW="114151" imgH="164885" progId="Equation.DSMT4">
                  <p:embed/>
                </p:oleObj>
              </mc:Choice>
              <mc:Fallback>
                <p:oleObj name="Equation" r:id="rId7" imgW="114151" imgH="164885"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689850" y="1978025"/>
                        <a:ext cx="195263" cy="2825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8682" name="Object 6"/>
          <p:cNvGraphicFramePr>
            <a:graphicFrameLocks noChangeAspect="1"/>
          </p:cNvGraphicFramePr>
          <p:nvPr>
            <p:extLst>
              <p:ext uri="{D42A27DB-BD31-4B8C-83A1-F6EECF244321}">
                <p14:modId xmlns:p14="http://schemas.microsoft.com/office/powerpoint/2010/main" val="1205243075"/>
              </p:ext>
            </p:extLst>
          </p:nvPr>
        </p:nvGraphicFramePr>
        <p:xfrm>
          <a:off x="7943850" y="2319338"/>
          <a:ext cx="190500" cy="276764"/>
        </p:xfrm>
        <a:graphic>
          <a:graphicData uri="http://schemas.openxmlformats.org/presentationml/2006/ole">
            <mc:AlternateContent xmlns:mc="http://schemas.openxmlformats.org/markup-compatibility/2006">
              <mc:Choice xmlns:v="urn:schemas-microsoft-com:vml" Requires="v">
                <p:oleObj name="Equation" r:id="rId9" imgW="114151" imgH="164885" progId="Equation.DSMT4">
                  <p:embed/>
                </p:oleObj>
              </mc:Choice>
              <mc:Fallback>
                <p:oleObj name="Equation" r:id="rId9" imgW="114151" imgH="164885"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943850" y="2319338"/>
                        <a:ext cx="190500" cy="276764"/>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7176320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Picture 3" descr="C:\Users\dwharder\Desktop\v6.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8400" y="3176588"/>
            <a:ext cx="4265613" cy="3132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699" name="Title 1"/>
          <p:cNvSpPr>
            <a:spLocks noGrp="1"/>
          </p:cNvSpPr>
          <p:nvPr>
            <p:ph type="title"/>
          </p:nvPr>
        </p:nvSpPr>
        <p:spPr/>
        <p:txBody>
          <a:bodyPr/>
          <a:lstStyle/>
          <a:p>
            <a:r>
              <a:rPr lang="en-CA" altLang="en-US">
                <a:latin typeface="Arial" charset="0"/>
                <a:cs typeface="Arial" charset="0"/>
              </a:rPr>
              <a:t>Strategy</a:t>
            </a:r>
          </a:p>
        </p:txBody>
      </p:sp>
      <p:sp>
        <p:nvSpPr>
          <p:cNvPr id="29700" name="Content Placeholder 2"/>
          <p:cNvSpPr>
            <a:spLocks noGrp="1"/>
          </p:cNvSpPr>
          <p:nvPr>
            <p:ph idx="1"/>
          </p:nvPr>
        </p:nvSpPr>
        <p:spPr/>
        <p:txBody>
          <a:bodyPr/>
          <a:lstStyle/>
          <a:p>
            <a:pPr>
              <a:buFont typeface="Arial" charset="0"/>
              <a:buNone/>
            </a:pPr>
            <a:r>
              <a:rPr lang="en-CA" altLang="en-US">
                <a:latin typeface="Arial" charset="0"/>
                <a:cs typeface="Arial" charset="0"/>
              </a:rPr>
              <a:t>	Recall that we did not prescribe the value of </a:t>
            </a:r>
            <a:r>
              <a:rPr lang="en-CA" altLang="en-US" i="1">
                <a:latin typeface="Times New Roman" pitchFamily="18" charset="0"/>
                <a:cs typeface="Times New Roman" pitchFamily="18" charset="0"/>
              </a:rPr>
              <a:t>k</a:t>
            </a:r>
            <a:r>
              <a:rPr lang="en-CA" altLang="en-US">
                <a:latin typeface="Arial" charset="0"/>
                <a:cs typeface="Arial" charset="0"/>
              </a:rPr>
              <a:t>, and thus, </a:t>
            </a:r>
            <a:r>
              <a:rPr lang="en-CA" altLang="en-US" i="1">
                <a:latin typeface="Times New Roman" pitchFamily="18" charset="0"/>
                <a:cs typeface="Times New Roman" pitchFamily="18" charset="0"/>
              </a:rPr>
              <a:t>k</a:t>
            </a:r>
            <a:r>
              <a:rPr lang="en-CA" altLang="en-US">
                <a:latin typeface="Arial" charset="0"/>
                <a:cs typeface="Arial" charset="0"/>
              </a:rPr>
              <a:t> could be any value, including </a:t>
            </a:r>
            <a:r>
              <a:rPr lang="en-CA" altLang="en-US" i="1">
                <a:latin typeface="Times New Roman" pitchFamily="18" charset="0"/>
                <a:cs typeface="Times New Roman" pitchFamily="18" charset="0"/>
              </a:rPr>
              <a:t>k</a:t>
            </a:r>
            <a:r>
              <a:rPr lang="en-CA" altLang="en-US">
                <a:latin typeface="Times New Roman" pitchFamily="18" charset="0"/>
                <a:cs typeface="Times New Roman" pitchFamily="18" charset="0"/>
              </a:rPr>
              <a:t> = 1</a:t>
            </a:r>
          </a:p>
        </p:txBody>
      </p:sp>
      <p:sp>
        <p:nvSpPr>
          <p:cNvPr id="29701" name="Rectangle 10"/>
          <p:cNvSpPr>
            <a:spLocks noChangeArrowheads="1"/>
          </p:cNvSpPr>
          <p:nvPr/>
        </p:nvSpPr>
        <p:spPr bwMode="auto">
          <a:xfrm>
            <a:off x="4724400" y="3984625"/>
            <a:ext cx="5048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400">
                <a:solidFill>
                  <a:schemeClr val="tx1"/>
                </a:solidFill>
                <a:latin typeface="Arial" charset="0"/>
                <a:cs typeface="Arial" charset="0"/>
              </a:defRPr>
            </a:lvl1pPr>
            <a:lvl2pPr marL="742950" indent="-285750" eaLnBrk="0" hangingPunct="0">
              <a:spcBef>
                <a:spcPct val="20000"/>
              </a:spcBef>
              <a:buFont typeface="Arial" charset="0"/>
              <a:buChar char="–"/>
              <a:defRPr sz="2000">
                <a:solidFill>
                  <a:schemeClr val="tx1"/>
                </a:solidFill>
                <a:latin typeface="Arial" charset="0"/>
                <a:cs typeface="Arial" charset="0"/>
              </a:defRPr>
            </a:lvl2pPr>
            <a:lvl3pPr marL="1143000" indent="-228600" eaLnBrk="0" hangingPunct="0">
              <a:spcBef>
                <a:spcPct val="20000"/>
              </a:spcBef>
              <a:buFont typeface="Arial" charset="0"/>
              <a:buChar char="•"/>
              <a:defRPr>
                <a:solidFill>
                  <a:schemeClr val="tx1"/>
                </a:solidFill>
                <a:latin typeface="Arial" charset="0"/>
                <a:cs typeface="Arial" charset="0"/>
              </a:defRPr>
            </a:lvl3pPr>
            <a:lvl4pPr marL="1600200" indent="-228600" eaLnBrk="0" hangingPunct="0">
              <a:spcBef>
                <a:spcPct val="20000"/>
              </a:spcBef>
              <a:buFont typeface="Arial" charset="0"/>
              <a:buChar char="–"/>
              <a:defRPr sz="1600">
                <a:solidFill>
                  <a:schemeClr val="tx1"/>
                </a:solidFill>
                <a:latin typeface="Arial" charset="0"/>
                <a:cs typeface="Arial" charset="0"/>
              </a:defRPr>
            </a:lvl4pPr>
            <a:lvl5pPr marL="2057400" indent="-228600" eaLnBrk="0" hangingPunct="0">
              <a:spcBef>
                <a:spcPct val="20000"/>
              </a:spcBef>
              <a:buFont typeface="Arial" charset="0"/>
              <a:buChar char="»"/>
              <a:defRPr sz="16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9pPr>
          </a:lstStyle>
          <a:p>
            <a:pPr eaLnBrk="1" hangingPunct="1">
              <a:spcBef>
                <a:spcPct val="0"/>
              </a:spcBef>
              <a:buFontTx/>
              <a:buNone/>
            </a:pPr>
            <a:r>
              <a:rPr lang="en-CA" altLang="en-US" sz="1400" i="1">
                <a:latin typeface="Times New Roman" pitchFamily="18" charset="0"/>
                <a:cs typeface="Times New Roman" pitchFamily="18" charset="0"/>
              </a:rPr>
              <a:t>v</a:t>
            </a:r>
            <a:r>
              <a:rPr lang="en-CA" altLang="en-US" sz="1400" i="1" baseline="-25000">
                <a:latin typeface="Times New Roman" pitchFamily="18" charset="0"/>
                <a:cs typeface="Times New Roman" pitchFamily="18" charset="0"/>
              </a:rPr>
              <a:t>k</a:t>
            </a:r>
            <a:r>
              <a:rPr lang="en-CA" altLang="en-US" sz="1400" baseline="-25000">
                <a:latin typeface="Times New Roman" pitchFamily="18" charset="0"/>
                <a:cs typeface="Times New Roman" pitchFamily="18" charset="0"/>
              </a:rPr>
              <a:t> + 1</a:t>
            </a:r>
            <a:endParaRPr lang="en-CA" altLang="en-US" sz="1400"/>
          </a:p>
        </p:txBody>
      </p:sp>
      <p:sp>
        <p:nvSpPr>
          <p:cNvPr id="29702" name="Rectangle 11"/>
          <p:cNvSpPr>
            <a:spLocks noChangeArrowheads="1"/>
          </p:cNvSpPr>
          <p:nvPr/>
        </p:nvSpPr>
        <p:spPr bwMode="auto">
          <a:xfrm>
            <a:off x="4592638" y="4221163"/>
            <a:ext cx="3683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400">
                <a:solidFill>
                  <a:schemeClr val="tx1"/>
                </a:solidFill>
                <a:latin typeface="Arial" charset="0"/>
                <a:cs typeface="Arial" charset="0"/>
              </a:defRPr>
            </a:lvl1pPr>
            <a:lvl2pPr marL="742950" indent="-285750" eaLnBrk="0" hangingPunct="0">
              <a:spcBef>
                <a:spcPct val="20000"/>
              </a:spcBef>
              <a:buFont typeface="Arial" charset="0"/>
              <a:buChar char="–"/>
              <a:defRPr sz="2000">
                <a:solidFill>
                  <a:schemeClr val="tx1"/>
                </a:solidFill>
                <a:latin typeface="Arial" charset="0"/>
                <a:cs typeface="Arial" charset="0"/>
              </a:defRPr>
            </a:lvl2pPr>
            <a:lvl3pPr marL="1143000" indent="-228600" eaLnBrk="0" hangingPunct="0">
              <a:spcBef>
                <a:spcPct val="20000"/>
              </a:spcBef>
              <a:buFont typeface="Arial" charset="0"/>
              <a:buChar char="•"/>
              <a:defRPr>
                <a:solidFill>
                  <a:schemeClr val="tx1"/>
                </a:solidFill>
                <a:latin typeface="Arial" charset="0"/>
                <a:cs typeface="Arial" charset="0"/>
              </a:defRPr>
            </a:lvl3pPr>
            <a:lvl4pPr marL="1600200" indent="-228600" eaLnBrk="0" hangingPunct="0">
              <a:spcBef>
                <a:spcPct val="20000"/>
              </a:spcBef>
              <a:buFont typeface="Arial" charset="0"/>
              <a:buChar char="–"/>
              <a:defRPr sz="1600">
                <a:solidFill>
                  <a:schemeClr val="tx1"/>
                </a:solidFill>
                <a:latin typeface="Arial" charset="0"/>
                <a:cs typeface="Arial" charset="0"/>
              </a:defRPr>
            </a:lvl4pPr>
            <a:lvl5pPr marL="2057400" indent="-228600" eaLnBrk="0" hangingPunct="0">
              <a:spcBef>
                <a:spcPct val="20000"/>
              </a:spcBef>
              <a:buFont typeface="Arial" charset="0"/>
              <a:buChar char="»"/>
              <a:defRPr sz="16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9pPr>
          </a:lstStyle>
          <a:p>
            <a:pPr eaLnBrk="1" hangingPunct="1">
              <a:spcBef>
                <a:spcPct val="0"/>
              </a:spcBef>
              <a:buFontTx/>
              <a:buNone/>
            </a:pPr>
            <a:r>
              <a:rPr lang="en-CA" altLang="en-US" sz="1400" i="1">
                <a:latin typeface="Times New Roman" pitchFamily="18" charset="0"/>
                <a:cs typeface="Times New Roman" pitchFamily="18" charset="0"/>
              </a:rPr>
              <a:t>e</a:t>
            </a:r>
            <a:r>
              <a:rPr lang="en-CA" altLang="en-US" sz="1400" i="1" baseline="-25000">
                <a:latin typeface="Times New Roman" pitchFamily="18" charset="0"/>
                <a:cs typeface="Times New Roman" pitchFamily="18" charset="0"/>
              </a:rPr>
              <a:t>k</a:t>
            </a:r>
            <a:r>
              <a:rPr lang="en-CA" altLang="en-US" sz="1400"/>
              <a:t> </a:t>
            </a:r>
          </a:p>
        </p:txBody>
      </p:sp>
      <p:graphicFrame>
        <p:nvGraphicFramePr>
          <p:cNvPr id="29703" name="Object 8"/>
          <p:cNvGraphicFramePr>
            <a:graphicFrameLocks noChangeAspect="1"/>
          </p:cNvGraphicFramePr>
          <p:nvPr/>
        </p:nvGraphicFramePr>
        <p:xfrm>
          <a:off x="4859338" y="5453063"/>
          <a:ext cx="144462" cy="207962"/>
        </p:xfrm>
        <a:graphic>
          <a:graphicData uri="http://schemas.openxmlformats.org/presentationml/2006/ole">
            <mc:AlternateContent xmlns:mc="http://schemas.openxmlformats.org/markup-compatibility/2006">
              <mc:Choice xmlns:v="urn:schemas-microsoft-com:vml" Requires="v">
                <p:oleObj name="Equation" r:id="rId3" imgW="114151" imgH="164885" progId="Equation.DSMT4">
                  <p:embed/>
                </p:oleObj>
              </mc:Choice>
              <mc:Fallback>
                <p:oleObj name="Equation" r:id="rId3" imgW="114151" imgH="164885"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59338" y="5453063"/>
                        <a:ext cx="144462" cy="2079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16130628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p:cNvSpPr>
            <a:spLocks noGrp="1"/>
          </p:cNvSpPr>
          <p:nvPr>
            <p:ph type="title"/>
          </p:nvPr>
        </p:nvSpPr>
        <p:spPr/>
        <p:txBody>
          <a:bodyPr/>
          <a:lstStyle/>
          <a:p>
            <a:r>
              <a:rPr lang="en-CA" altLang="en-US">
                <a:latin typeface="Arial" charset="0"/>
                <a:cs typeface="Arial" charset="0"/>
              </a:rPr>
              <a:t>Strategy</a:t>
            </a:r>
          </a:p>
        </p:txBody>
      </p:sp>
      <p:sp>
        <p:nvSpPr>
          <p:cNvPr id="30723" name="Content Placeholder 2"/>
          <p:cNvSpPr>
            <a:spLocks noGrp="1"/>
          </p:cNvSpPr>
          <p:nvPr>
            <p:ph idx="1"/>
          </p:nvPr>
        </p:nvSpPr>
        <p:spPr/>
        <p:txBody>
          <a:bodyPr/>
          <a:lstStyle/>
          <a:p>
            <a:pPr>
              <a:buFont typeface="Arial" charset="0"/>
              <a:buNone/>
            </a:pPr>
            <a:r>
              <a:rPr lang="en-CA" altLang="en-US">
                <a:latin typeface="Arial" charset="0"/>
                <a:cs typeface="Arial" charset="0"/>
              </a:rPr>
              <a:t>	Recall that we did not prescribe the value of </a:t>
            </a:r>
            <a:r>
              <a:rPr lang="en-CA" altLang="en-US" i="1">
                <a:latin typeface="Times New Roman" pitchFamily="18" charset="0"/>
                <a:cs typeface="Times New Roman" pitchFamily="18" charset="0"/>
              </a:rPr>
              <a:t>k</a:t>
            </a:r>
            <a:r>
              <a:rPr lang="en-CA" altLang="en-US">
                <a:latin typeface="Arial" charset="0"/>
                <a:cs typeface="Arial" charset="0"/>
              </a:rPr>
              <a:t>, and thus, </a:t>
            </a:r>
            <a:r>
              <a:rPr lang="en-CA" altLang="en-US" i="1">
                <a:latin typeface="Times New Roman" pitchFamily="18" charset="0"/>
                <a:cs typeface="Times New Roman" pitchFamily="18" charset="0"/>
              </a:rPr>
              <a:t>k</a:t>
            </a:r>
            <a:r>
              <a:rPr lang="en-CA" altLang="en-US">
                <a:latin typeface="Arial" charset="0"/>
                <a:cs typeface="Arial" charset="0"/>
              </a:rPr>
              <a:t> could be any value, including </a:t>
            </a:r>
            <a:r>
              <a:rPr lang="en-CA" altLang="en-US" i="1">
                <a:latin typeface="Times New Roman" pitchFamily="18" charset="0"/>
                <a:cs typeface="Times New Roman" pitchFamily="18" charset="0"/>
              </a:rPr>
              <a:t>k</a:t>
            </a:r>
            <a:r>
              <a:rPr lang="en-CA" altLang="en-US">
                <a:latin typeface="Times New Roman" pitchFamily="18" charset="0"/>
                <a:cs typeface="Times New Roman" pitchFamily="18" charset="0"/>
              </a:rPr>
              <a:t> = 1</a:t>
            </a:r>
            <a:endParaRPr lang="en-CA" altLang="en-US">
              <a:latin typeface="Arial" charset="0"/>
              <a:cs typeface="Arial" charset="0"/>
            </a:endParaRPr>
          </a:p>
          <a:p>
            <a:pPr lvl="1"/>
            <a:r>
              <a:rPr lang="en-CA" altLang="en-US">
                <a:latin typeface="Arial" charset="0"/>
                <a:cs typeface="Arial" charset="0"/>
              </a:rPr>
              <a:t>Given a single vertex </a:t>
            </a:r>
            <a:r>
              <a:rPr lang="en-CA" altLang="en-US" i="1">
                <a:latin typeface="Times New Roman" pitchFamily="18" charset="0"/>
                <a:cs typeface="Times New Roman" pitchFamily="18" charset="0"/>
              </a:rPr>
              <a:t>e</a:t>
            </a:r>
            <a:r>
              <a:rPr lang="en-CA" altLang="en-US" baseline="-25000">
                <a:latin typeface="Times New Roman" pitchFamily="18" charset="0"/>
                <a:cs typeface="Times New Roman" pitchFamily="18" charset="0"/>
              </a:rPr>
              <a:t>1</a:t>
            </a:r>
            <a:r>
              <a:rPr lang="en-CA" altLang="en-US">
                <a:latin typeface="Arial" charset="0"/>
                <a:cs typeface="Arial" charset="0"/>
              </a:rPr>
              <a:t>, it forms a minimum spanning tree on one vertex  </a:t>
            </a:r>
          </a:p>
        </p:txBody>
      </p:sp>
      <p:pic>
        <p:nvPicPr>
          <p:cNvPr id="30724" name="Picture 3" descr="C:\Users\dwharder\Desktop\v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27313" y="3141663"/>
            <a:ext cx="3889375" cy="287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25" name="Rectangle 9"/>
          <p:cNvSpPr>
            <a:spLocks noChangeArrowheads="1"/>
          </p:cNvSpPr>
          <p:nvPr/>
        </p:nvSpPr>
        <p:spPr bwMode="auto">
          <a:xfrm>
            <a:off x="4211638" y="4746625"/>
            <a:ext cx="4032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400">
                <a:solidFill>
                  <a:schemeClr val="tx1"/>
                </a:solidFill>
                <a:latin typeface="Arial" charset="0"/>
                <a:cs typeface="Arial" charset="0"/>
              </a:defRPr>
            </a:lvl1pPr>
            <a:lvl2pPr marL="742950" indent="-285750" eaLnBrk="0" hangingPunct="0">
              <a:spcBef>
                <a:spcPct val="20000"/>
              </a:spcBef>
              <a:buFont typeface="Arial" charset="0"/>
              <a:buChar char="–"/>
              <a:defRPr sz="2000">
                <a:solidFill>
                  <a:schemeClr val="tx1"/>
                </a:solidFill>
                <a:latin typeface="Arial" charset="0"/>
                <a:cs typeface="Arial" charset="0"/>
              </a:defRPr>
            </a:lvl2pPr>
            <a:lvl3pPr marL="1143000" indent="-228600" eaLnBrk="0" hangingPunct="0">
              <a:spcBef>
                <a:spcPct val="20000"/>
              </a:spcBef>
              <a:buFont typeface="Arial" charset="0"/>
              <a:buChar char="•"/>
              <a:defRPr>
                <a:solidFill>
                  <a:schemeClr val="tx1"/>
                </a:solidFill>
                <a:latin typeface="Arial" charset="0"/>
                <a:cs typeface="Arial" charset="0"/>
              </a:defRPr>
            </a:lvl3pPr>
            <a:lvl4pPr marL="1600200" indent="-228600" eaLnBrk="0" hangingPunct="0">
              <a:spcBef>
                <a:spcPct val="20000"/>
              </a:spcBef>
              <a:buFont typeface="Arial" charset="0"/>
              <a:buChar char="–"/>
              <a:defRPr sz="1600">
                <a:solidFill>
                  <a:schemeClr val="tx1"/>
                </a:solidFill>
                <a:latin typeface="Arial" charset="0"/>
                <a:cs typeface="Arial" charset="0"/>
              </a:defRPr>
            </a:lvl4pPr>
            <a:lvl5pPr marL="2057400" indent="-228600" eaLnBrk="0" hangingPunct="0">
              <a:spcBef>
                <a:spcPct val="20000"/>
              </a:spcBef>
              <a:buFont typeface="Arial" charset="0"/>
              <a:buChar char="»"/>
              <a:defRPr sz="16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9pPr>
          </a:lstStyle>
          <a:p>
            <a:pPr eaLnBrk="1" hangingPunct="1">
              <a:spcBef>
                <a:spcPct val="0"/>
              </a:spcBef>
              <a:buFontTx/>
              <a:buNone/>
            </a:pPr>
            <a:r>
              <a:rPr lang="en-CA" altLang="en-US" sz="1600" i="1">
                <a:latin typeface="Times New Roman" pitchFamily="18" charset="0"/>
                <a:cs typeface="Times New Roman" pitchFamily="18" charset="0"/>
              </a:rPr>
              <a:t>v</a:t>
            </a:r>
            <a:r>
              <a:rPr lang="en-CA" altLang="en-US" sz="1600" baseline="-25000">
                <a:latin typeface="Times New Roman" pitchFamily="18" charset="0"/>
                <a:cs typeface="Times New Roman" pitchFamily="18" charset="0"/>
              </a:rPr>
              <a:t>1</a:t>
            </a:r>
            <a:r>
              <a:rPr lang="en-CA" altLang="en-US" sz="1600"/>
              <a:t> </a:t>
            </a:r>
          </a:p>
        </p:txBody>
      </p:sp>
    </p:spTree>
    <p:extLst>
      <p:ext uri="{BB962C8B-B14F-4D97-AF65-F5344CB8AC3E}">
        <p14:creationId xmlns:p14="http://schemas.microsoft.com/office/powerpoint/2010/main" val="163415035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p:cNvSpPr>
            <a:spLocks noGrp="1"/>
          </p:cNvSpPr>
          <p:nvPr>
            <p:ph type="title"/>
          </p:nvPr>
        </p:nvSpPr>
        <p:spPr/>
        <p:txBody>
          <a:bodyPr/>
          <a:lstStyle/>
          <a:p>
            <a:r>
              <a:rPr lang="en-CA" altLang="en-US">
                <a:latin typeface="Arial" charset="0"/>
                <a:cs typeface="Arial" charset="0"/>
              </a:rPr>
              <a:t>Strategy</a:t>
            </a:r>
          </a:p>
        </p:txBody>
      </p:sp>
      <p:sp>
        <p:nvSpPr>
          <p:cNvPr id="31747" name="Content Placeholder 2"/>
          <p:cNvSpPr>
            <a:spLocks noGrp="1"/>
          </p:cNvSpPr>
          <p:nvPr>
            <p:ph idx="1"/>
          </p:nvPr>
        </p:nvSpPr>
        <p:spPr/>
        <p:txBody>
          <a:bodyPr/>
          <a:lstStyle/>
          <a:p>
            <a:pPr>
              <a:buFont typeface="Arial" charset="0"/>
              <a:buNone/>
            </a:pPr>
            <a:r>
              <a:rPr lang="en-CA" altLang="en-US" dirty="0">
                <a:latin typeface="Arial" charset="0"/>
                <a:cs typeface="Arial" charset="0"/>
              </a:rPr>
              <a:t>	Add that adjacent vertex</a:t>
            </a:r>
            <a:r>
              <a:rPr lang="en-CA" altLang="en-US" i="1" dirty="0">
                <a:latin typeface="Times New Roman" pitchFamily="18" charset="0"/>
                <a:cs typeface="Times New Roman" pitchFamily="18" charset="0"/>
              </a:rPr>
              <a:t> v</a:t>
            </a:r>
            <a:r>
              <a:rPr lang="en-CA" altLang="en-US" baseline="-25000" dirty="0">
                <a:latin typeface="Times New Roman" pitchFamily="18" charset="0"/>
                <a:cs typeface="Times New Roman" pitchFamily="18" charset="0"/>
              </a:rPr>
              <a:t>2</a:t>
            </a:r>
            <a:r>
              <a:rPr lang="en-CA" altLang="en-US" dirty="0">
                <a:latin typeface="Arial" charset="0"/>
                <a:cs typeface="Arial" charset="0"/>
              </a:rPr>
              <a:t> that has a connecting edge </a:t>
            </a:r>
            <a:r>
              <a:rPr lang="en-CA" altLang="en-US" i="1" dirty="0">
                <a:latin typeface="Times New Roman" pitchFamily="18" charset="0"/>
                <a:cs typeface="Times New Roman" pitchFamily="18" charset="0"/>
              </a:rPr>
              <a:t>e</a:t>
            </a:r>
            <a:r>
              <a:rPr lang="en-CA" altLang="en-US" baseline="-25000" dirty="0">
                <a:latin typeface="Times New Roman" pitchFamily="18" charset="0"/>
                <a:cs typeface="Times New Roman" pitchFamily="18" charset="0"/>
              </a:rPr>
              <a:t>1</a:t>
            </a:r>
            <a:r>
              <a:rPr lang="en-CA" altLang="en-US" dirty="0">
                <a:latin typeface="Arial" charset="0"/>
                <a:cs typeface="Arial" charset="0"/>
              </a:rPr>
              <a:t> of minimum weight</a:t>
            </a:r>
          </a:p>
          <a:p>
            <a:pPr lvl="1"/>
            <a:r>
              <a:rPr lang="en-CA" altLang="en-US" dirty="0">
                <a:latin typeface="Arial" charset="0"/>
                <a:cs typeface="Arial" charset="0"/>
              </a:rPr>
              <a:t>This forms a minimum spanning tree on our two vertices and </a:t>
            </a:r>
            <a:r>
              <a:rPr lang="en-CA" altLang="en-US" i="1" dirty="0">
                <a:latin typeface="Times New Roman" pitchFamily="18" charset="0"/>
                <a:cs typeface="Times New Roman" pitchFamily="18" charset="0"/>
              </a:rPr>
              <a:t>e</a:t>
            </a:r>
            <a:r>
              <a:rPr lang="en-CA" altLang="en-US" baseline="-25000" dirty="0">
                <a:latin typeface="Times New Roman" pitchFamily="18" charset="0"/>
                <a:cs typeface="Times New Roman" pitchFamily="18" charset="0"/>
              </a:rPr>
              <a:t>1</a:t>
            </a:r>
            <a:r>
              <a:rPr lang="en-CA" altLang="en-US" dirty="0">
                <a:latin typeface="Arial" charset="0"/>
                <a:cs typeface="Arial" charset="0"/>
              </a:rPr>
              <a:t> must be in any minimum spanning tree containing the vertices </a:t>
            </a:r>
            <a:r>
              <a:rPr lang="en-CA" altLang="en-US" i="1" dirty="0">
                <a:latin typeface="Times New Roman" pitchFamily="18" charset="0"/>
                <a:cs typeface="Times New Roman" pitchFamily="18" charset="0"/>
              </a:rPr>
              <a:t>v</a:t>
            </a:r>
            <a:r>
              <a:rPr lang="en-CA" altLang="en-US" baseline="-25000" dirty="0">
                <a:latin typeface="Times New Roman" pitchFamily="18" charset="0"/>
                <a:cs typeface="Times New Roman" pitchFamily="18" charset="0"/>
              </a:rPr>
              <a:t>1</a:t>
            </a:r>
            <a:r>
              <a:rPr lang="en-CA" altLang="en-US" dirty="0">
                <a:latin typeface="Arial" charset="0"/>
                <a:cs typeface="Arial" charset="0"/>
              </a:rPr>
              <a:t> and </a:t>
            </a:r>
            <a:r>
              <a:rPr lang="en-CA" altLang="en-US" i="1" dirty="0">
                <a:latin typeface="Times New Roman" pitchFamily="18" charset="0"/>
                <a:cs typeface="Times New Roman" pitchFamily="18" charset="0"/>
              </a:rPr>
              <a:t>v</a:t>
            </a:r>
            <a:r>
              <a:rPr lang="en-CA" altLang="en-US" baseline="-25000" dirty="0">
                <a:latin typeface="Times New Roman" pitchFamily="18" charset="0"/>
                <a:cs typeface="Times New Roman" pitchFamily="18" charset="0"/>
              </a:rPr>
              <a:t>2</a:t>
            </a:r>
            <a:endParaRPr lang="en-CA" altLang="en-US" dirty="0">
              <a:latin typeface="Arial" charset="0"/>
              <a:cs typeface="Arial" charset="0"/>
            </a:endParaRPr>
          </a:p>
          <a:p>
            <a:pPr lvl="1">
              <a:buFont typeface="Arial" charset="0"/>
              <a:buNone/>
            </a:pPr>
            <a:endParaRPr lang="en-CA" altLang="en-US" dirty="0">
              <a:latin typeface="Times New Roman" pitchFamily="18" charset="0"/>
              <a:cs typeface="Times New Roman" pitchFamily="18" charset="0"/>
            </a:endParaRPr>
          </a:p>
        </p:txBody>
      </p:sp>
      <p:pic>
        <p:nvPicPr>
          <p:cNvPr id="31748" name="Picture 4" descr="C:\Users\dwharder\Desktop\v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27313" y="3141663"/>
            <a:ext cx="3889375" cy="287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49" name="Rectangle 6"/>
          <p:cNvSpPr>
            <a:spLocks noChangeArrowheads="1"/>
          </p:cNvSpPr>
          <p:nvPr/>
        </p:nvSpPr>
        <p:spPr bwMode="auto">
          <a:xfrm>
            <a:off x="4211638" y="4746625"/>
            <a:ext cx="4032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400">
                <a:solidFill>
                  <a:schemeClr val="tx1"/>
                </a:solidFill>
                <a:latin typeface="Arial" charset="0"/>
                <a:cs typeface="Arial" charset="0"/>
              </a:defRPr>
            </a:lvl1pPr>
            <a:lvl2pPr marL="742950" indent="-285750" eaLnBrk="0" hangingPunct="0">
              <a:spcBef>
                <a:spcPct val="20000"/>
              </a:spcBef>
              <a:buFont typeface="Arial" charset="0"/>
              <a:buChar char="–"/>
              <a:defRPr sz="2000">
                <a:solidFill>
                  <a:schemeClr val="tx1"/>
                </a:solidFill>
                <a:latin typeface="Arial" charset="0"/>
                <a:cs typeface="Arial" charset="0"/>
              </a:defRPr>
            </a:lvl2pPr>
            <a:lvl3pPr marL="1143000" indent="-228600" eaLnBrk="0" hangingPunct="0">
              <a:spcBef>
                <a:spcPct val="20000"/>
              </a:spcBef>
              <a:buFont typeface="Arial" charset="0"/>
              <a:buChar char="•"/>
              <a:defRPr>
                <a:solidFill>
                  <a:schemeClr val="tx1"/>
                </a:solidFill>
                <a:latin typeface="Arial" charset="0"/>
                <a:cs typeface="Arial" charset="0"/>
              </a:defRPr>
            </a:lvl3pPr>
            <a:lvl4pPr marL="1600200" indent="-228600" eaLnBrk="0" hangingPunct="0">
              <a:spcBef>
                <a:spcPct val="20000"/>
              </a:spcBef>
              <a:buFont typeface="Arial" charset="0"/>
              <a:buChar char="–"/>
              <a:defRPr sz="1600">
                <a:solidFill>
                  <a:schemeClr val="tx1"/>
                </a:solidFill>
                <a:latin typeface="Arial" charset="0"/>
                <a:cs typeface="Arial" charset="0"/>
              </a:defRPr>
            </a:lvl4pPr>
            <a:lvl5pPr marL="2057400" indent="-228600" eaLnBrk="0" hangingPunct="0">
              <a:spcBef>
                <a:spcPct val="20000"/>
              </a:spcBef>
              <a:buFont typeface="Arial" charset="0"/>
              <a:buChar char="»"/>
              <a:defRPr sz="16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9pPr>
          </a:lstStyle>
          <a:p>
            <a:pPr eaLnBrk="1" hangingPunct="1">
              <a:spcBef>
                <a:spcPct val="0"/>
              </a:spcBef>
              <a:buFontTx/>
              <a:buNone/>
            </a:pPr>
            <a:r>
              <a:rPr lang="en-CA" altLang="en-US" sz="1600" i="1">
                <a:latin typeface="Times New Roman" pitchFamily="18" charset="0"/>
                <a:cs typeface="Times New Roman" pitchFamily="18" charset="0"/>
              </a:rPr>
              <a:t>v</a:t>
            </a:r>
            <a:r>
              <a:rPr lang="en-CA" altLang="en-US" sz="1600" baseline="-25000">
                <a:latin typeface="Times New Roman" pitchFamily="18" charset="0"/>
                <a:cs typeface="Times New Roman" pitchFamily="18" charset="0"/>
              </a:rPr>
              <a:t>1</a:t>
            </a:r>
            <a:r>
              <a:rPr lang="en-CA" altLang="en-US" sz="1600"/>
              <a:t> </a:t>
            </a:r>
          </a:p>
        </p:txBody>
      </p:sp>
      <p:sp>
        <p:nvSpPr>
          <p:cNvPr id="31750" name="Rectangle 7"/>
          <p:cNvSpPr>
            <a:spLocks noChangeArrowheads="1"/>
          </p:cNvSpPr>
          <p:nvPr/>
        </p:nvSpPr>
        <p:spPr bwMode="auto">
          <a:xfrm>
            <a:off x="3851275" y="3716338"/>
            <a:ext cx="4032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400">
                <a:solidFill>
                  <a:schemeClr val="tx1"/>
                </a:solidFill>
                <a:latin typeface="Arial" charset="0"/>
                <a:cs typeface="Arial" charset="0"/>
              </a:defRPr>
            </a:lvl1pPr>
            <a:lvl2pPr marL="742950" indent="-285750" eaLnBrk="0" hangingPunct="0">
              <a:spcBef>
                <a:spcPct val="20000"/>
              </a:spcBef>
              <a:buFont typeface="Arial" charset="0"/>
              <a:buChar char="–"/>
              <a:defRPr sz="2000">
                <a:solidFill>
                  <a:schemeClr val="tx1"/>
                </a:solidFill>
                <a:latin typeface="Arial" charset="0"/>
                <a:cs typeface="Arial" charset="0"/>
              </a:defRPr>
            </a:lvl2pPr>
            <a:lvl3pPr marL="1143000" indent="-228600" eaLnBrk="0" hangingPunct="0">
              <a:spcBef>
                <a:spcPct val="20000"/>
              </a:spcBef>
              <a:buFont typeface="Arial" charset="0"/>
              <a:buChar char="•"/>
              <a:defRPr>
                <a:solidFill>
                  <a:schemeClr val="tx1"/>
                </a:solidFill>
                <a:latin typeface="Arial" charset="0"/>
                <a:cs typeface="Arial" charset="0"/>
              </a:defRPr>
            </a:lvl3pPr>
            <a:lvl4pPr marL="1600200" indent="-228600" eaLnBrk="0" hangingPunct="0">
              <a:spcBef>
                <a:spcPct val="20000"/>
              </a:spcBef>
              <a:buFont typeface="Arial" charset="0"/>
              <a:buChar char="–"/>
              <a:defRPr sz="1600">
                <a:solidFill>
                  <a:schemeClr val="tx1"/>
                </a:solidFill>
                <a:latin typeface="Arial" charset="0"/>
                <a:cs typeface="Arial" charset="0"/>
              </a:defRPr>
            </a:lvl4pPr>
            <a:lvl5pPr marL="2057400" indent="-228600" eaLnBrk="0" hangingPunct="0">
              <a:spcBef>
                <a:spcPct val="20000"/>
              </a:spcBef>
              <a:buFont typeface="Arial" charset="0"/>
              <a:buChar char="»"/>
              <a:defRPr sz="16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9pPr>
          </a:lstStyle>
          <a:p>
            <a:pPr eaLnBrk="1" hangingPunct="1">
              <a:spcBef>
                <a:spcPct val="0"/>
              </a:spcBef>
              <a:buFontTx/>
              <a:buNone/>
            </a:pPr>
            <a:r>
              <a:rPr lang="en-CA" altLang="en-US" sz="1600" i="1">
                <a:latin typeface="Times New Roman" pitchFamily="18" charset="0"/>
                <a:cs typeface="Times New Roman" pitchFamily="18" charset="0"/>
              </a:rPr>
              <a:t>v</a:t>
            </a:r>
            <a:r>
              <a:rPr lang="en-CA" altLang="en-US" sz="1600" baseline="-25000">
                <a:latin typeface="Times New Roman" pitchFamily="18" charset="0"/>
                <a:cs typeface="Times New Roman" pitchFamily="18" charset="0"/>
              </a:rPr>
              <a:t>2</a:t>
            </a:r>
            <a:r>
              <a:rPr lang="en-CA" altLang="en-US" sz="1600"/>
              <a:t> </a:t>
            </a:r>
          </a:p>
        </p:txBody>
      </p:sp>
      <p:sp>
        <p:nvSpPr>
          <p:cNvPr id="31751" name="Rectangle 8"/>
          <p:cNvSpPr>
            <a:spLocks noChangeArrowheads="1"/>
          </p:cNvSpPr>
          <p:nvPr/>
        </p:nvSpPr>
        <p:spPr bwMode="auto">
          <a:xfrm>
            <a:off x="4148138" y="4195763"/>
            <a:ext cx="40322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400">
                <a:solidFill>
                  <a:schemeClr val="tx1"/>
                </a:solidFill>
                <a:latin typeface="Arial" charset="0"/>
                <a:cs typeface="Arial" charset="0"/>
              </a:defRPr>
            </a:lvl1pPr>
            <a:lvl2pPr marL="742950" indent="-285750" eaLnBrk="0" hangingPunct="0">
              <a:spcBef>
                <a:spcPct val="20000"/>
              </a:spcBef>
              <a:buFont typeface="Arial" charset="0"/>
              <a:buChar char="–"/>
              <a:defRPr sz="2000">
                <a:solidFill>
                  <a:schemeClr val="tx1"/>
                </a:solidFill>
                <a:latin typeface="Arial" charset="0"/>
                <a:cs typeface="Arial" charset="0"/>
              </a:defRPr>
            </a:lvl2pPr>
            <a:lvl3pPr marL="1143000" indent="-228600" eaLnBrk="0" hangingPunct="0">
              <a:spcBef>
                <a:spcPct val="20000"/>
              </a:spcBef>
              <a:buFont typeface="Arial" charset="0"/>
              <a:buChar char="•"/>
              <a:defRPr>
                <a:solidFill>
                  <a:schemeClr val="tx1"/>
                </a:solidFill>
                <a:latin typeface="Arial" charset="0"/>
                <a:cs typeface="Arial" charset="0"/>
              </a:defRPr>
            </a:lvl3pPr>
            <a:lvl4pPr marL="1600200" indent="-228600" eaLnBrk="0" hangingPunct="0">
              <a:spcBef>
                <a:spcPct val="20000"/>
              </a:spcBef>
              <a:buFont typeface="Arial" charset="0"/>
              <a:buChar char="–"/>
              <a:defRPr sz="1600">
                <a:solidFill>
                  <a:schemeClr val="tx1"/>
                </a:solidFill>
                <a:latin typeface="Arial" charset="0"/>
                <a:cs typeface="Arial" charset="0"/>
              </a:defRPr>
            </a:lvl4pPr>
            <a:lvl5pPr marL="2057400" indent="-228600" eaLnBrk="0" hangingPunct="0">
              <a:spcBef>
                <a:spcPct val="20000"/>
              </a:spcBef>
              <a:buFont typeface="Arial" charset="0"/>
              <a:buChar char="»"/>
              <a:defRPr sz="16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9pPr>
          </a:lstStyle>
          <a:p>
            <a:pPr eaLnBrk="1" hangingPunct="1">
              <a:spcBef>
                <a:spcPct val="0"/>
              </a:spcBef>
              <a:buFontTx/>
              <a:buNone/>
            </a:pPr>
            <a:r>
              <a:rPr lang="en-CA" altLang="en-US" sz="1600" i="1">
                <a:latin typeface="Times New Roman" pitchFamily="18" charset="0"/>
                <a:cs typeface="Times New Roman" pitchFamily="18" charset="0"/>
              </a:rPr>
              <a:t>e</a:t>
            </a:r>
            <a:r>
              <a:rPr lang="en-CA" altLang="en-US" sz="1600" baseline="-25000">
                <a:latin typeface="Times New Roman" pitchFamily="18" charset="0"/>
                <a:cs typeface="Times New Roman" pitchFamily="18" charset="0"/>
              </a:rPr>
              <a:t>1</a:t>
            </a:r>
            <a:r>
              <a:rPr lang="en-CA" altLang="en-US" sz="1600"/>
              <a:t> </a:t>
            </a:r>
          </a:p>
        </p:txBody>
      </p:sp>
    </p:spTree>
    <p:extLst>
      <p:ext uri="{BB962C8B-B14F-4D97-AF65-F5344CB8AC3E}">
        <p14:creationId xmlns:p14="http://schemas.microsoft.com/office/powerpoint/2010/main" val="345643879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r>
              <a:rPr lang="en-US" altLang="en-US" dirty="0">
                <a:latin typeface="Arial" charset="0"/>
                <a:cs typeface="Arial" charset="0"/>
              </a:rPr>
              <a:t>Prim’s Algorithm</a:t>
            </a:r>
          </a:p>
        </p:txBody>
      </p:sp>
      <p:sp>
        <p:nvSpPr>
          <p:cNvPr id="227331"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Prim’s algorithm for finding the minimum spanning tree states:</a:t>
            </a:r>
          </a:p>
          <a:p>
            <a:pPr lvl="1"/>
            <a:r>
              <a:rPr lang="en-US" altLang="en-US" dirty="0">
                <a:latin typeface="Arial" charset="0"/>
                <a:cs typeface="Arial" charset="0"/>
              </a:rPr>
              <a:t>Start with an arbitrary vertex to form a minimum spanning tree on one vertex</a:t>
            </a:r>
          </a:p>
          <a:p>
            <a:pPr lvl="1"/>
            <a:r>
              <a:rPr lang="en-US" altLang="en-US" dirty="0">
                <a:latin typeface="Arial" charset="0"/>
                <a:cs typeface="Arial" charset="0"/>
              </a:rPr>
              <a:t>At each step, add </a:t>
            </a:r>
            <a:r>
              <a:rPr lang="en-CA" altLang="en-US" dirty="0">
                <a:latin typeface="Arial" charset="0"/>
                <a:cs typeface="Arial" charset="0"/>
              </a:rPr>
              <a:t>the edge with least weight that connects the current minimum spanning tree to a new vertex</a:t>
            </a:r>
            <a:endParaRPr lang="en-CA" altLang="en-US" dirty="0">
              <a:latin typeface="Times New Roman" pitchFamily="18" charset="0"/>
              <a:cs typeface="Times New Roman" pitchFamily="18" charset="0"/>
            </a:endParaRPr>
          </a:p>
          <a:p>
            <a:pPr lvl="1"/>
            <a:r>
              <a:rPr lang="en-US" altLang="en-US" dirty="0">
                <a:latin typeface="Arial" charset="0"/>
                <a:cs typeface="Arial" charset="0"/>
              </a:rPr>
              <a:t>Continue until we have </a:t>
            </a:r>
            <a:r>
              <a:rPr lang="en-US" altLang="en-US" i="1" dirty="0">
                <a:latin typeface="Times New Roman" pitchFamily="18" charset="0"/>
                <a:cs typeface="Times New Roman" pitchFamily="18" charset="0"/>
              </a:rPr>
              <a:t>n</a:t>
            </a:r>
            <a:r>
              <a:rPr lang="en-US" altLang="en-US" dirty="0">
                <a:latin typeface="Times New Roman" pitchFamily="18" charset="0"/>
                <a:cs typeface="Times New Roman" pitchFamily="18" charset="0"/>
              </a:rPr>
              <a:t> – 1</a:t>
            </a:r>
            <a:r>
              <a:rPr lang="en-US" altLang="en-US" dirty="0">
                <a:latin typeface="Arial" charset="0"/>
                <a:cs typeface="Arial" charset="0"/>
              </a:rPr>
              <a:t> edges and </a:t>
            </a:r>
            <a:r>
              <a:rPr lang="en-US" altLang="en-US" i="1" dirty="0">
                <a:latin typeface="Times New Roman" pitchFamily="18" charset="0"/>
                <a:cs typeface="Times New Roman" pitchFamily="18" charset="0"/>
              </a:rPr>
              <a:t>n</a:t>
            </a:r>
            <a:r>
              <a:rPr lang="en-US" altLang="en-US" dirty="0">
                <a:latin typeface="Arial" charset="0"/>
                <a:cs typeface="Arial" charset="0"/>
              </a:rPr>
              <a:t> vertices</a:t>
            </a:r>
          </a:p>
          <a:p>
            <a:endParaRPr lang="en-US" altLang="en-US" dirty="0">
              <a:latin typeface="Arial" charset="0"/>
              <a:cs typeface="Arial" charset="0"/>
            </a:endParaRPr>
          </a:p>
        </p:txBody>
      </p:sp>
    </p:spTree>
    <p:extLst>
      <p:ext uri="{BB962C8B-B14F-4D97-AF65-F5344CB8AC3E}">
        <p14:creationId xmlns:p14="http://schemas.microsoft.com/office/powerpoint/2010/main" val="72757719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27331">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27331">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2733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r>
              <a:rPr lang="en-US" altLang="en-US" dirty="0">
                <a:latin typeface="Arial" charset="0"/>
                <a:cs typeface="Arial" charset="0"/>
              </a:rPr>
              <a:t>Prim’s Algorithm</a:t>
            </a:r>
          </a:p>
        </p:txBody>
      </p:sp>
      <p:sp>
        <p:nvSpPr>
          <p:cNvPr id="233475"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Associate with each vertex three items of data:</a:t>
            </a:r>
          </a:p>
          <a:p>
            <a:pPr lvl="1"/>
            <a:r>
              <a:rPr lang="en-US" altLang="en-US" dirty="0">
                <a:latin typeface="Arial" charset="0"/>
                <a:cs typeface="Arial" charset="0"/>
              </a:rPr>
              <a:t>A Boolean flag indicating if the vertex has been visited,</a:t>
            </a:r>
          </a:p>
          <a:p>
            <a:pPr lvl="1"/>
            <a:r>
              <a:rPr lang="en-US" altLang="en-US" dirty="0">
                <a:latin typeface="Arial" charset="0"/>
                <a:cs typeface="Arial" charset="0"/>
              </a:rPr>
              <a:t>The minimum distance (weight of a connecting edge) to the partially constructed tree, and</a:t>
            </a:r>
          </a:p>
          <a:p>
            <a:pPr lvl="1"/>
            <a:r>
              <a:rPr lang="en-US" altLang="en-US" dirty="0">
                <a:latin typeface="Arial" charset="0"/>
                <a:cs typeface="Arial" charset="0"/>
              </a:rPr>
              <a:t>A pointer to a vertex which will form the parent node in the resulting tree</a:t>
            </a:r>
          </a:p>
          <a:p>
            <a:pPr>
              <a:buFont typeface="Arial" charset="0"/>
              <a:buNone/>
            </a:pPr>
            <a:endParaRPr lang="en-US" altLang="en-US" dirty="0">
              <a:latin typeface="Arial" charset="0"/>
              <a:cs typeface="Arial" charset="0"/>
            </a:endParaRPr>
          </a:p>
          <a:p>
            <a:pPr>
              <a:buFont typeface="Arial" charset="0"/>
              <a:buNone/>
            </a:pPr>
            <a:r>
              <a:rPr lang="en-US" altLang="en-US" dirty="0">
                <a:latin typeface="Arial" charset="0"/>
                <a:cs typeface="Arial" charset="0"/>
              </a:rPr>
              <a:t>	Implementation:</a:t>
            </a:r>
          </a:p>
          <a:p>
            <a:pPr lvl="1"/>
            <a:r>
              <a:rPr lang="en-US" altLang="en-US" dirty="0">
                <a:latin typeface="Arial" charset="0"/>
                <a:cs typeface="Arial" charset="0"/>
              </a:rPr>
              <a:t>Add three member variables to the vertex class</a:t>
            </a:r>
          </a:p>
          <a:p>
            <a:pPr lvl="1"/>
            <a:r>
              <a:rPr lang="en-US" altLang="en-US" dirty="0">
                <a:latin typeface="Arial" charset="0"/>
                <a:cs typeface="Arial" charset="0"/>
              </a:rPr>
              <a:t>Or track three tables</a:t>
            </a:r>
          </a:p>
        </p:txBody>
      </p:sp>
    </p:spTree>
    <p:extLst>
      <p:ext uri="{BB962C8B-B14F-4D97-AF65-F5344CB8AC3E}">
        <p14:creationId xmlns:p14="http://schemas.microsoft.com/office/powerpoint/2010/main" val="206084659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33475">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33475">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33475">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233475">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33475">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3347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0" name="Picture 28" descr="st0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60970" y="3799873"/>
            <a:ext cx="2447925" cy="2295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891" name="Rectangle 2"/>
          <p:cNvSpPr>
            <a:spLocks noGrp="1" noChangeArrowheads="1"/>
          </p:cNvSpPr>
          <p:nvPr>
            <p:ph type="title"/>
          </p:nvPr>
        </p:nvSpPr>
        <p:spPr/>
        <p:txBody>
          <a:bodyPr/>
          <a:lstStyle/>
          <a:p>
            <a:r>
              <a:rPr lang="en-US" altLang="en-US">
                <a:latin typeface="Arial" charset="0"/>
                <a:cs typeface="Arial" charset="0"/>
              </a:rPr>
              <a:t>Prim’s Algorithm</a:t>
            </a:r>
          </a:p>
        </p:txBody>
      </p:sp>
      <p:graphicFrame>
        <p:nvGraphicFramePr>
          <p:cNvPr id="5" name="Group 108"/>
          <p:cNvGraphicFramePr>
            <a:graphicFrameLocks noGrp="1"/>
          </p:cNvGraphicFramePr>
          <p:nvPr>
            <p:extLst>
              <p:ext uri="{D42A27DB-BD31-4B8C-83A1-F6EECF244321}">
                <p14:modId xmlns:p14="http://schemas.microsoft.com/office/powerpoint/2010/main" val="4112499369"/>
              </p:ext>
            </p:extLst>
          </p:nvPr>
        </p:nvGraphicFramePr>
        <p:xfrm>
          <a:off x="6300788" y="2781300"/>
          <a:ext cx="2663825" cy="3719509"/>
        </p:xfrm>
        <a:graphic>
          <a:graphicData uri="http://schemas.openxmlformats.org/drawingml/2006/table">
            <a:tbl>
              <a:tblPr/>
              <a:tblGrid>
                <a:gridCol w="431800">
                  <a:extLst>
                    <a:ext uri="{9D8B030D-6E8A-4147-A177-3AD203B41FA5}">
                      <a16:colId xmlns:a16="http://schemas.microsoft.com/office/drawing/2014/main" val="20000"/>
                    </a:ext>
                  </a:extLst>
                </a:gridCol>
                <a:gridCol w="360362">
                  <a:extLst>
                    <a:ext uri="{9D8B030D-6E8A-4147-A177-3AD203B41FA5}">
                      <a16:colId xmlns:a16="http://schemas.microsoft.com/office/drawing/2014/main" val="20001"/>
                    </a:ext>
                  </a:extLst>
                </a:gridCol>
                <a:gridCol w="1008063">
                  <a:extLst>
                    <a:ext uri="{9D8B030D-6E8A-4147-A177-3AD203B41FA5}">
                      <a16:colId xmlns:a16="http://schemas.microsoft.com/office/drawing/2014/main" val="20002"/>
                    </a:ext>
                  </a:extLst>
                </a:gridCol>
                <a:gridCol w="863600">
                  <a:extLst>
                    <a:ext uri="{9D8B030D-6E8A-4147-A177-3AD203B41FA5}">
                      <a16:colId xmlns:a16="http://schemas.microsoft.com/office/drawing/2014/main" val="20003"/>
                    </a:ext>
                  </a:extLst>
                </a:gridCol>
              </a:tblGrid>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Arial" charset="0"/>
                        </a:rPr>
                        <a:t>Distance</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Parent</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2711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rgbClr val="FF0000"/>
                          </a:solidFill>
                          <a:effectLst/>
                          <a:latin typeface="Arial" charset="0"/>
                        </a:rPr>
                        <a:t>1</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dirty="0">
                        <a:ln>
                          <a:noFill/>
                        </a:ln>
                        <a:solidFill>
                          <a:schemeClr val="hlink"/>
                        </a:solidFill>
                        <a:effectLst/>
                        <a:latin typeface="Arial" charset="0"/>
                      </a:endParaRP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2</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dirty="0">
                        <a:ln>
                          <a:noFill/>
                        </a:ln>
                        <a:solidFill>
                          <a:schemeClr val="hlink"/>
                        </a:solidFill>
                        <a:effectLst/>
                        <a:latin typeface="Arial" charset="0"/>
                      </a:endParaRP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3</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dirty="0">
                        <a:ln>
                          <a:noFill/>
                        </a:ln>
                        <a:solidFill>
                          <a:schemeClr val="hlink"/>
                        </a:solidFill>
                        <a:effectLst/>
                        <a:latin typeface="Arial" charset="0"/>
                      </a:endParaRP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4</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dirty="0">
                        <a:ln>
                          <a:noFill/>
                        </a:ln>
                        <a:solidFill>
                          <a:schemeClr val="hlink"/>
                        </a:solidFill>
                        <a:effectLst/>
                        <a:latin typeface="Arial" charset="0"/>
                      </a:endParaRP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5</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a:ln>
                          <a:noFill/>
                        </a:ln>
                        <a:solidFill>
                          <a:schemeClr val="hlink"/>
                        </a:solidFill>
                        <a:effectLst/>
                        <a:latin typeface="Arial" charset="0"/>
                      </a:endParaRP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6</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a:ln>
                          <a:noFill/>
                        </a:ln>
                        <a:solidFill>
                          <a:schemeClr val="hlink"/>
                        </a:solidFill>
                        <a:effectLst/>
                        <a:latin typeface="Arial" charset="0"/>
                      </a:endParaRP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7</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a:ln>
                          <a:noFill/>
                        </a:ln>
                        <a:solidFill>
                          <a:schemeClr val="hlink"/>
                        </a:solidFill>
                        <a:effectLst/>
                        <a:latin typeface="Arial" charset="0"/>
                      </a:endParaRP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8</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a:ln>
                          <a:noFill/>
                        </a:ln>
                        <a:solidFill>
                          <a:schemeClr val="hlink"/>
                        </a:solidFill>
                        <a:effectLst/>
                        <a:latin typeface="Arial" charset="0"/>
                      </a:endParaRP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9</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a:ln>
                          <a:noFill/>
                        </a:ln>
                        <a:solidFill>
                          <a:schemeClr val="hlink"/>
                        </a:solidFill>
                        <a:effectLst/>
                        <a:latin typeface="Arial" charset="0"/>
                      </a:endParaRP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bl>
          </a:graphicData>
        </a:graphic>
      </p:graphicFrame>
      <p:sp>
        <p:nvSpPr>
          <p:cNvPr id="2" name="Line Callout 1 (No Border) 1"/>
          <p:cNvSpPr/>
          <p:nvPr/>
        </p:nvSpPr>
        <p:spPr>
          <a:xfrm>
            <a:off x="6084168" y="2168652"/>
            <a:ext cx="1483867" cy="612648"/>
          </a:xfrm>
          <a:prstGeom prst="callout1">
            <a:avLst>
              <a:gd name="adj1" fmla="val 74879"/>
              <a:gd name="adj2" fmla="val 49414"/>
              <a:gd name="adj3" fmla="val 122705"/>
              <a:gd name="adj4" fmla="val 54365"/>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ysClr val="windowText" lastClr="000000"/>
                </a:solidFill>
              </a:rPr>
              <a:t>Visited or not</a:t>
            </a:r>
            <a:endParaRPr lang="zh-CN" altLang="en-US" sz="1600" dirty="0">
              <a:solidFill>
                <a:sysClr val="windowText" lastClr="000000"/>
              </a:solidFill>
            </a:endParaRPr>
          </a:p>
        </p:txBody>
      </p:sp>
    </p:spTree>
    <p:extLst>
      <p:ext uri="{BB962C8B-B14F-4D97-AF65-F5344CB8AC3E}">
        <p14:creationId xmlns:p14="http://schemas.microsoft.com/office/powerpoint/2010/main" val="120031532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lstStyle/>
          <a:p>
            <a:r>
              <a:rPr lang="en-US" altLang="en-US">
                <a:latin typeface="Arial" charset="0"/>
                <a:cs typeface="Arial" charset="0"/>
              </a:rPr>
              <a:t>Prim’s Algorithm</a:t>
            </a:r>
          </a:p>
        </p:txBody>
      </p:sp>
      <p:sp>
        <p:nvSpPr>
          <p:cNvPr id="281603"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Initialization:</a:t>
            </a:r>
          </a:p>
          <a:p>
            <a:pPr lvl="1"/>
            <a:r>
              <a:rPr lang="en-US" altLang="en-US">
                <a:latin typeface="Arial" charset="0"/>
                <a:cs typeface="Arial" charset="0"/>
              </a:rPr>
              <a:t>Select a root node and set its distance as 0</a:t>
            </a:r>
          </a:p>
          <a:p>
            <a:pPr lvl="1"/>
            <a:r>
              <a:rPr lang="en-US" altLang="en-US">
                <a:latin typeface="Arial" charset="0"/>
                <a:cs typeface="Arial" charset="0"/>
              </a:rPr>
              <a:t>Set the distance to all other vertices as ∞ </a:t>
            </a:r>
          </a:p>
          <a:p>
            <a:pPr lvl="1"/>
            <a:r>
              <a:rPr lang="en-US" altLang="en-US">
                <a:latin typeface="Arial" charset="0"/>
                <a:cs typeface="Arial" charset="0"/>
              </a:rPr>
              <a:t>Set all vertices to being unvisited</a:t>
            </a:r>
          </a:p>
          <a:p>
            <a:pPr lvl="1"/>
            <a:r>
              <a:rPr lang="en-US" altLang="en-US">
                <a:latin typeface="Arial" charset="0"/>
                <a:cs typeface="Arial" charset="0"/>
              </a:rPr>
              <a:t>Set the parent pointer of all vertices to 0</a:t>
            </a:r>
          </a:p>
        </p:txBody>
      </p:sp>
    </p:spTree>
    <p:extLst>
      <p:ext uri="{BB962C8B-B14F-4D97-AF65-F5344CB8AC3E}">
        <p14:creationId xmlns:p14="http://schemas.microsoft.com/office/powerpoint/2010/main" val="292757754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81603">
                                            <p:txEl>
                                              <p:pRg st="2" end="2"/>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81603">
                                            <p:txEl>
                                              <p:pRg st="3" end="3"/>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8160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r>
              <a:rPr lang="en-US" altLang="en-US" dirty="0">
                <a:latin typeface="Arial" charset="0"/>
                <a:cs typeface="Arial" charset="0"/>
              </a:rPr>
              <a:t>Spanning trees</a:t>
            </a:r>
          </a:p>
        </p:txBody>
      </p:sp>
      <p:sp>
        <p:nvSpPr>
          <p:cNvPr id="11267"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Given a connected graph with </a:t>
            </a:r>
            <a:r>
              <a:rPr lang="en-US" altLang="en-US" i="1" dirty="0">
                <a:latin typeface="Times New Roman" pitchFamily="18" charset="0"/>
                <a:cs typeface="Arial" charset="0"/>
              </a:rPr>
              <a:t>n</a:t>
            </a:r>
            <a:r>
              <a:rPr lang="en-US" altLang="en-US" dirty="0">
                <a:latin typeface="Arial" charset="0"/>
                <a:cs typeface="Arial" charset="0"/>
              </a:rPr>
              <a:t> vertices, a spanning tree is defined as a subgraph that is a tree and includes all the </a:t>
            </a:r>
            <a:r>
              <a:rPr lang="en-US" altLang="en-US" i="1" dirty="0">
                <a:latin typeface="Times New Roman" pitchFamily="18" charset="0"/>
                <a:cs typeface="Arial" charset="0"/>
              </a:rPr>
              <a:t>n</a:t>
            </a:r>
            <a:r>
              <a:rPr lang="en-US" altLang="en-US" dirty="0">
                <a:latin typeface="Arial" charset="0"/>
                <a:cs typeface="Arial" charset="0"/>
              </a:rPr>
              <a:t> vertices</a:t>
            </a:r>
          </a:p>
          <a:p>
            <a:pPr lvl="1"/>
            <a:r>
              <a:rPr lang="en-US" altLang="en-US" dirty="0">
                <a:latin typeface="Arial" charset="0"/>
                <a:cs typeface="Arial" charset="0"/>
              </a:rPr>
              <a:t>It has </a:t>
            </a:r>
            <a:r>
              <a:rPr lang="en-US" altLang="en-US" i="1" dirty="0">
                <a:latin typeface="Times New Roman" pitchFamily="18" charset="0"/>
                <a:cs typeface="Arial" charset="0"/>
              </a:rPr>
              <a:t>n </a:t>
            </a:r>
            <a:r>
              <a:rPr lang="en-US" altLang="en-US" dirty="0">
                <a:latin typeface="Times New Roman" pitchFamily="18" charset="0"/>
                <a:cs typeface="Arial" charset="0"/>
                <a:sym typeface="Symbol" panose="05050102010706020507" pitchFamily="18" charset="2"/>
              </a:rPr>
              <a:t> 1</a:t>
            </a:r>
            <a:r>
              <a:rPr lang="en-US" altLang="en-US" dirty="0">
                <a:latin typeface="Arial" charset="0"/>
                <a:cs typeface="Arial" charset="0"/>
              </a:rPr>
              <a:t> edges</a:t>
            </a:r>
          </a:p>
          <a:p>
            <a:pPr>
              <a:buFont typeface="Arial" charset="0"/>
              <a:buNone/>
            </a:pPr>
            <a:endParaRPr lang="en-US" altLang="en-US" dirty="0">
              <a:latin typeface="Arial" charset="0"/>
              <a:cs typeface="Arial" charset="0"/>
            </a:endParaRPr>
          </a:p>
          <a:p>
            <a:pPr>
              <a:buFont typeface="Arial" charset="0"/>
              <a:buNone/>
            </a:pPr>
            <a:r>
              <a:rPr lang="en-US" altLang="en-US" dirty="0">
                <a:latin typeface="Arial" charset="0"/>
                <a:cs typeface="Arial" charset="0"/>
              </a:rPr>
              <a:t>	A spanning tree is not necessarily unique</a:t>
            </a:r>
          </a:p>
        </p:txBody>
      </p:sp>
    </p:spTree>
    <p:extLst>
      <p:ext uri="{BB962C8B-B14F-4D97-AF65-F5344CB8AC3E}">
        <p14:creationId xmlns:p14="http://schemas.microsoft.com/office/powerpoint/2010/main" val="138310252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p:txBody>
          <a:bodyPr/>
          <a:lstStyle/>
          <a:p>
            <a:r>
              <a:rPr lang="en-US" altLang="en-US">
                <a:latin typeface="Arial" charset="0"/>
                <a:cs typeface="Arial" charset="0"/>
              </a:rPr>
              <a:t>Prim’s Algorithm</a:t>
            </a:r>
          </a:p>
        </p:txBody>
      </p:sp>
      <p:sp>
        <p:nvSpPr>
          <p:cNvPr id="36867"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Halting Conditions:</a:t>
            </a:r>
          </a:p>
          <a:p>
            <a:pPr lvl="1"/>
            <a:r>
              <a:rPr lang="en-US" altLang="en-US">
                <a:latin typeface="Arial" charset="0"/>
                <a:cs typeface="Arial" charset="0"/>
              </a:rPr>
              <a:t>There are no unvisited vertices which have a distance &lt; ∞</a:t>
            </a:r>
          </a:p>
          <a:p>
            <a:pPr>
              <a:buFont typeface="Arial" charset="0"/>
              <a:buNone/>
            </a:pPr>
            <a:endParaRPr lang="en-US" altLang="en-US">
              <a:latin typeface="Arial" charset="0"/>
              <a:cs typeface="Arial" charset="0"/>
            </a:endParaRPr>
          </a:p>
          <a:p>
            <a:pPr>
              <a:buFont typeface="Arial" charset="0"/>
              <a:buNone/>
            </a:pPr>
            <a:r>
              <a:rPr lang="en-US" altLang="en-US">
                <a:latin typeface="Arial" charset="0"/>
                <a:cs typeface="Arial" charset="0"/>
              </a:rPr>
              <a:t>	If all vertices have been visited, we have a spanning tree of the entire graph</a:t>
            </a:r>
          </a:p>
          <a:p>
            <a:pPr>
              <a:buFont typeface="Arial" charset="0"/>
              <a:buNone/>
            </a:pPr>
            <a:endParaRPr lang="en-US" altLang="en-US">
              <a:latin typeface="Arial" charset="0"/>
              <a:cs typeface="Arial" charset="0"/>
            </a:endParaRPr>
          </a:p>
          <a:p>
            <a:pPr>
              <a:buFont typeface="Arial" charset="0"/>
              <a:buNone/>
            </a:pPr>
            <a:r>
              <a:rPr lang="en-US" altLang="en-US">
                <a:latin typeface="Arial" charset="0"/>
                <a:cs typeface="Arial" charset="0"/>
              </a:rPr>
              <a:t>	If there are vertices with distance ∞, then the graph is not connected and we only have a minimum spanning tree of the connected sub-graph containing the root</a:t>
            </a:r>
          </a:p>
        </p:txBody>
      </p:sp>
    </p:spTree>
    <p:extLst>
      <p:ext uri="{BB962C8B-B14F-4D97-AF65-F5344CB8AC3E}">
        <p14:creationId xmlns:p14="http://schemas.microsoft.com/office/powerpoint/2010/main" val="227400716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3"/>
          <p:cNvSpPr>
            <a:spLocks noGrp="1" noChangeArrowheads="1"/>
          </p:cNvSpPr>
          <p:nvPr>
            <p:ph type="title"/>
          </p:nvPr>
        </p:nvSpPr>
        <p:spPr/>
        <p:txBody>
          <a:bodyPr/>
          <a:lstStyle/>
          <a:p>
            <a:r>
              <a:rPr lang="en-US" altLang="en-US">
                <a:latin typeface="Arial" charset="0"/>
                <a:cs typeface="Arial" charset="0"/>
              </a:rPr>
              <a:t>Prim’s Algorithm</a:t>
            </a:r>
          </a:p>
        </p:txBody>
      </p:sp>
      <p:sp>
        <p:nvSpPr>
          <p:cNvPr id="38915" name="Rectangle 4"/>
          <p:cNvSpPr>
            <a:spLocks noGrp="1" noChangeArrowheads="1"/>
          </p:cNvSpPr>
          <p:nvPr>
            <p:ph type="body" idx="1"/>
          </p:nvPr>
        </p:nvSpPr>
        <p:spPr/>
        <p:txBody>
          <a:bodyPr/>
          <a:lstStyle/>
          <a:p>
            <a:pPr>
              <a:buFont typeface="Arial" charset="0"/>
              <a:buNone/>
            </a:pPr>
            <a:r>
              <a:rPr lang="en-US" altLang="en-US" dirty="0">
                <a:latin typeface="Arial" charset="0"/>
                <a:cs typeface="Arial" charset="0"/>
              </a:rPr>
              <a:t>	First we initialize the table</a:t>
            </a:r>
          </a:p>
        </p:txBody>
      </p:sp>
      <p:graphicFrame>
        <p:nvGraphicFramePr>
          <p:cNvPr id="252012" name="Group 108"/>
          <p:cNvGraphicFramePr>
            <a:graphicFrameLocks noGrp="1"/>
          </p:cNvGraphicFramePr>
          <p:nvPr/>
        </p:nvGraphicFramePr>
        <p:xfrm>
          <a:off x="6300788" y="2781300"/>
          <a:ext cx="2663825" cy="3719509"/>
        </p:xfrm>
        <a:graphic>
          <a:graphicData uri="http://schemas.openxmlformats.org/drawingml/2006/table">
            <a:tbl>
              <a:tblPr/>
              <a:tblGrid>
                <a:gridCol w="431800">
                  <a:extLst>
                    <a:ext uri="{9D8B030D-6E8A-4147-A177-3AD203B41FA5}">
                      <a16:colId xmlns:a16="http://schemas.microsoft.com/office/drawing/2014/main" val="20000"/>
                    </a:ext>
                  </a:extLst>
                </a:gridCol>
                <a:gridCol w="360362">
                  <a:extLst>
                    <a:ext uri="{9D8B030D-6E8A-4147-A177-3AD203B41FA5}">
                      <a16:colId xmlns:a16="http://schemas.microsoft.com/office/drawing/2014/main" val="20001"/>
                    </a:ext>
                  </a:extLst>
                </a:gridCol>
                <a:gridCol w="1008063">
                  <a:extLst>
                    <a:ext uri="{9D8B030D-6E8A-4147-A177-3AD203B41FA5}">
                      <a16:colId xmlns:a16="http://schemas.microsoft.com/office/drawing/2014/main" val="20002"/>
                    </a:ext>
                  </a:extLst>
                </a:gridCol>
                <a:gridCol w="863600">
                  <a:extLst>
                    <a:ext uri="{9D8B030D-6E8A-4147-A177-3AD203B41FA5}">
                      <a16:colId xmlns:a16="http://schemas.microsoft.com/office/drawing/2014/main" val="20003"/>
                    </a:ext>
                  </a:extLst>
                </a:gridCol>
              </a:tblGrid>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Arial" charset="0"/>
                        </a:rPr>
                        <a:t>Distance</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Parent</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2711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rgbClr val="FF0000"/>
                          </a:solidFill>
                          <a:effectLst/>
                          <a:latin typeface="Arial" charset="0"/>
                        </a:rPr>
                        <a:t>1</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hlink"/>
                          </a:solidFill>
                          <a:effectLst/>
                          <a:latin typeface="Arial" charset="0"/>
                        </a:rPr>
                        <a:t>0</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0</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2</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0</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3</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0</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4</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0</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5</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0</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6</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0</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7</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0</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8</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0</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9</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0</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bl>
          </a:graphicData>
        </a:graphic>
      </p:graphicFrame>
      <p:pic>
        <p:nvPicPr>
          <p:cNvPr id="38973" name="Picture 111" descr="st0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60970" y="3799873"/>
            <a:ext cx="2447925" cy="2295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3050912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lstStyle/>
          <a:p>
            <a:r>
              <a:rPr lang="en-US" altLang="en-US">
                <a:latin typeface="Arial" charset="0"/>
                <a:cs typeface="Arial" charset="0"/>
              </a:rPr>
              <a:t>Prim’s Algorithm</a:t>
            </a:r>
          </a:p>
        </p:txBody>
      </p:sp>
      <p:sp>
        <p:nvSpPr>
          <p:cNvPr id="282627"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Iterate while there exists an unvisited vertex with distance &lt; ∞</a:t>
            </a:r>
          </a:p>
          <a:p>
            <a:pPr lvl="1"/>
            <a:r>
              <a:rPr lang="en-US" altLang="en-US" dirty="0">
                <a:latin typeface="Arial" charset="0"/>
                <a:cs typeface="Arial" charset="0"/>
              </a:rPr>
              <a:t>Select the unvisited vertex </a:t>
            </a:r>
            <a:r>
              <a:rPr lang="en-CA" altLang="en-US" i="1" dirty="0">
                <a:latin typeface="Times New Roman" pitchFamily="18" charset="0"/>
                <a:cs typeface="Times New Roman" pitchFamily="18" charset="0"/>
              </a:rPr>
              <a:t>v</a:t>
            </a:r>
            <a:r>
              <a:rPr lang="en-US" altLang="en-US" dirty="0">
                <a:latin typeface="Arial" charset="0"/>
                <a:cs typeface="Arial" charset="0"/>
              </a:rPr>
              <a:t> with minimum distance</a:t>
            </a:r>
          </a:p>
          <a:p>
            <a:pPr lvl="1"/>
            <a:r>
              <a:rPr lang="en-US" altLang="en-US" dirty="0">
                <a:latin typeface="Arial" charset="0"/>
                <a:cs typeface="Arial" charset="0"/>
              </a:rPr>
              <a:t>Mark </a:t>
            </a:r>
            <a:r>
              <a:rPr lang="en-CA" altLang="en-US" i="1" dirty="0">
                <a:latin typeface="Times New Roman" pitchFamily="18" charset="0"/>
                <a:cs typeface="Times New Roman" pitchFamily="18" charset="0"/>
              </a:rPr>
              <a:t>v </a:t>
            </a:r>
            <a:r>
              <a:rPr lang="en-US" altLang="en-US" dirty="0">
                <a:latin typeface="Arial" charset="0"/>
                <a:cs typeface="Arial" charset="0"/>
              </a:rPr>
              <a:t>as having been visited</a:t>
            </a:r>
          </a:p>
          <a:p>
            <a:pPr lvl="1"/>
            <a:r>
              <a:rPr lang="en-US" altLang="en-US" dirty="0">
                <a:latin typeface="Arial" charset="0"/>
                <a:cs typeface="Arial" charset="0"/>
              </a:rPr>
              <a:t>For each unvisited adjacent vertex of </a:t>
            </a:r>
            <a:r>
              <a:rPr lang="en-CA" altLang="en-US" i="1" dirty="0">
                <a:latin typeface="Times New Roman" pitchFamily="18" charset="0"/>
                <a:cs typeface="Times New Roman" pitchFamily="18" charset="0"/>
              </a:rPr>
              <a:t>v</a:t>
            </a:r>
            <a:r>
              <a:rPr lang="en-US" altLang="en-US" dirty="0">
                <a:latin typeface="Arial" charset="0"/>
                <a:cs typeface="Arial" charset="0"/>
              </a:rPr>
              <a:t>, if the weight of the connecting edge is less than the current distance to that vertex:</a:t>
            </a:r>
          </a:p>
          <a:p>
            <a:pPr lvl="2"/>
            <a:r>
              <a:rPr lang="en-US" altLang="en-US" dirty="0">
                <a:latin typeface="Arial" charset="0"/>
                <a:cs typeface="Arial" charset="0"/>
              </a:rPr>
              <a:t>Update the distance to the weight of the edge</a:t>
            </a:r>
          </a:p>
          <a:p>
            <a:pPr lvl="2"/>
            <a:r>
              <a:rPr lang="en-US" altLang="en-US" dirty="0">
                <a:latin typeface="Arial" charset="0"/>
                <a:cs typeface="Arial" charset="0"/>
              </a:rPr>
              <a:t>Set </a:t>
            </a:r>
            <a:r>
              <a:rPr lang="en-CA" altLang="en-US" i="1" dirty="0">
                <a:latin typeface="Times New Roman" pitchFamily="18" charset="0"/>
                <a:cs typeface="Times New Roman" pitchFamily="18" charset="0"/>
              </a:rPr>
              <a:t>v </a:t>
            </a:r>
            <a:r>
              <a:rPr lang="en-US" altLang="en-US" dirty="0">
                <a:latin typeface="Arial" charset="0"/>
                <a:cs typeface="Arial" charset="0"/>
              </a:rPr>
              <a:t>as the parent of the vertex</a:t>
            </a:r>
          </a:p>
          <a:p>
            <a:pPr lvl="1"/>
            <a:endParaRPr lang="en-US" altLang="en-US" dirty="0">
              <a:latin typeface="Arial" charset="0"/>
              <a:cs typeface="Arial" charset="0"/>
            </a:endParaRPr>
          </a:p>
          <a:p>
            <a:endParaRPr lang="en-US" altLang="en-US" dirty="0">
              <a:latin typeface="Arial" charset="0"/>
              <a:cs typeface="Arial" charset="0"/>
            </a:endParaRPr>
          </a:p>
        </p:txBody>
      </p:sp>
    </p:spTree>
    <p:extLst>
      <p:ext uri="{BB962C8B-B14F-4D97-AF65-F5344CB8AC3E}">
        <p14:creationId xmlns:p14="http://schemas.microsoft.com/office/powerpoint/2010/main" val="321370844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82627">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82627">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82627">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282627">
                                            <p:txEl>
                                              <p:pRg st="4" end="4"/>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28262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lstStyle/>
          <a:p>
            <a:r>
              <a:rPr lang="en-US" altLang="en-US">
                <a:latin typeface="Arial" charset="0"/>
                <a:cs typeface="Arial" charset="0"/>
              </a:rPr>
              <a:t>Prim’s Algorithm</a:t>
            </a:r>
          </a:p>
        </p:txBody>
      </p:sp>
      <p:sp>
        <p:nvSpPr>
          <p:cNvPr id="39939"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Visiting vertex 1, we update vertices 2, 4, and 5</a:t>
            </a:r>
          </a:p>
        </p:txBody>
      </p:sp>
      <p:graphicFrame>
        <p:nvGraphicFramePr>
          <p:cNvPr id="241726" name="Group 62"/>
          <p:cNvGraphicFramePr>
            <a:graphicFrameLocks noGrp="1"/>
          </p:cNvGraphicFramePr>
          <p:nvPr/>
        </p:nvGraphicFramePr>
        <p:xfrm>
          <a:off x="6300788" y="2781300"/>
          <a:ext cx="2663825" cy="3719509"/>
        </p:xfrm>
        <a:graphic>
          <a:graphicData uri="http://schemas.openxmlformats.org/drawingml/2006/table">
            <a:tbl>
              <a:tblPr/>
              <a:tblGrid>
                <a:gridCol w="431800">
                  <a:extLst>
                    <a:ext uri="{9D8B030D-6E8A-4147-A177-3AD203B41FA5}">
                      <a16:colId xmlns:a16="http://schemas.microsoft.com/office/drawing/2014/main" val="20000"/>
                    </a:ext>
                  </a:extLst>
                </a:gridCol>
                <a:gridCol w="360362">
                  <a:extLst>
                    <a:ext uri="{9D8B030D-6E8A-4147-A177-3AD203B41FA5}">
                      <a16:colId xmlns:a16="http://schemas.microsoft.com/office/drawing/2014/main" val="20001"/>
                    </a:ext>
                  </a:extLst>
                </a:gridCol>
                <a:gridCol w="1008063">
                  <a:extLst>
                    <a:ext uri="{9D8B030D-6E8A-4147-A177-3AD203B41FA5}">
                      <a16:colId xmlns:a16="http://schemas.microsoft.com/office/drawing/2014/main" val="20002"/>
                    </a:ext>
                  </a:extLst>
                </a:gridCol>
                <a:gridCol w="863600">
                  <a:extLst>
                    <a:ext uri="{9D8B030D-6E8A-4147-A177-3AD203B41FA5}">
                      <a16:colId xmlns:a16="http://schemas.microsoft.com/office/drawing/2014/main" val="20003"/>
                    </a:ext>
                  </a:extLst>
                </a:gridCol>
              </a:tblGrid>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Arial" charset="0"/>
                        </a:rPr>
                        <a:t>Distance</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Parent</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2711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rgbClr val="FF0000"/>
                          </a:solidFill>
                          <a:effectLst/>
                          <a:latin typeface="Arial" charset="0"/>
                        </a:rPr>
                        <a:t>1</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0</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0</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2</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4</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1</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3</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0</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4</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1</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1</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5</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8</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1</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6</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0</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7</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0</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8</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0</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9</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0</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bl>
          </a:graphicData>
        </a:graphic>
      </p:graphicFrame>
      <p:pic>
        <p:nvPicPr>
          <p:cNvPr id="39997" name="Picture 66" descr="st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613" y="3808413"/>
            <a:ext cx="3959225" cy="2273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1110218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0962" name="Picture 6" descr="st2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22700" y="2636838"/>
            <a:ext cx="1774825" cy="2520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63" name="Rectangle 2"/>
          <p:cNvSpPr>
            <a:spLocks noGrp="1" noChangeArrowheads="1"/>
          </p:cNvSpPr>
          <p:nvPr>
            <p:ph type="title"/>
          </p:nvPr>
        </p:nvSpPr>
        <p:spPr/>
        <p:txBody>
          <a:bodyPr/>
          <a:lstStyle/>
          <a:p>
            <a:r>
              <a:rPr lang="en-US" altLang="en-US">
                <a:latin typeface="Arial" charset="0"/>
                <a:cs typeface="Arial" charset="0"/>
              </a:rPr>
              <a:t>Prim’s Algorithm</a:t>
            </a:r>
          </a:p>
        </p:txBody>
      </p:sp>
      <p:sp>
        <p:nvSpPr>
          <p:cNvPr id="40964"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What these numbers really mean is that at this point, we could extend the trivial tree containing just the root node by one of the three possible children:</a:t>
            </a:r>
          </a:p>
          <a:p>
            <a:endParaRPr lang="en-US" altLang="en-US">
              <a:latin typeface="Arial" charset="0"/>
              <a:cs typeface="Arial" charset="0"/>
            </a:endParaRPr>
          </a:p>
          <a:p>
            <a:endParaRPr lang="en-US" altLang="en-US">
              <a:latin typeface="Arial" charset="0"/>
              <a:cs typeface="Arial" charset="0"/>
            </a:endParaRPr>
          </a:p>
          <a:p>
            <a:pPr>
              <a:buFont typeface="Arial" charset="0"/>
              <a:buNone/>
            </a:pPr>
            <a:r>
              <a:rPr lang="en-US" altLang="en-US">
                <a:latin typeface="Arial" charset="0"/>
                <a:cs typeface="Arial" charset="0"/>
              </a:rPr>
              <a:t>	As we wish to find a </a:t>
            </a:r>
            <a:r>
              <a:rPr lang="en-US" altLang="en-US" i="1">
                <a:latin typeface="Arial" charset="0"/>
                <a:cs typeface="Arial" charset="0"/>
              </a:rPr>
              <a:t>minimum</a:t>
            </a:r>
            <a:r>
              <a:rPr lang="en-US" altLang="en-US">
                <a:latin typeface="Arial" charset="0"/>
                <a:cs typeface="Arial" charset="0"/>
              </a:rPr>
              <a:t> spanning tree, it makes sense we add that vertex with a connecting edge with least weight</a:t>
            </a:r>
          </a:p>
        </p:txBody>
      </p:sp>
    </p:spTree>
    <p:extLst>
      <p:ext uri="{BB962C8B-B14F-4D97-AF65-F5344CB8AC3E}">
        <p14:creationId xmlns:p14="http://schemas.microsoft.com/office/powerpoint/2010/main" val="334203083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r>
              <a:rPr lang="en-US" altLang="en-US">
                <a:latin typeface="Arial" charset="0"/>
                <a:cs typeface="Arial" charset="0"/>
              </a:rPr>
              <a:t>Prim’s Algorithm</a:t>
            </a:r>
          </a:p>
        </p:txBody>
      </p:sp>
      <p:sp>
        <p:nvSpPr>
          <p:cNvPr id="41987"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The next unvisited vertex with minimum distance is vertex 4</a:t>
            </a:r>
          </a:p>
          <a:p>
            <a:pPr lvl="1"/>
            <a:r>
              <a:rPr lang="en-US" altLang="en-US">
                <a:latin typeface="Arial" charset="0"/>
                <a:cs typeface="Arial" charset="0"/>
              </a:rPr>
              <a:t>Update vertices 2, 7, 8</a:t>
            </a:r>
          </a:p>
          <a:p>
            <a:pPr lvl="1"/>
            <a:r>
              <a:rPr lang="en-US" altLang="en-US">
                <a:latin typeface="Arial" charset="0"/>
                <a:cs typeface="Arial" charset="0"/>
              </a:rPr>
              <a:t>Don’t update vertex 5</a:t>
            </a:r>
          </a:p>
        </p:txBody>
      </p:sp>
      <p:graphicFrame>
        <p:nvGraphicFramePr>
          <p:cNvPr id="249920" name="Group 64"/>
          <p:cNvGraphicFramePr>
            <a:graphicFrameLocks noGrp="1"/>
          </p:cNvGraphicFramePr>
          <p:nvPr/>
        </p:nvGraphicFramePr>
        <p:xfrm>
          <a:off x="6300788" y="2781300"/>
          <a:ext cx="2663825" cy="3719509"/>
        </p:xfrm>
        <a:graphic>
          <a:graphicData uri="http://schemas.openxmlformats.org/drawingml/2006/table">
            <a:tbl>
              <a:tblPr/>
              <a:tblGrid>
                <a:gridCol w="431800">
                  <a:extLst>
                    <a:ext uri="{9D8B030D-6E8A-4147-A177-3AD203B41FA5}">
                      <a16:colId xmlns:a16="http://schemas.microsoft.com/office/drawing/2014/main" val="20000"/>
                    </a:ext>
                  </a:extLst>
                </a:gridCol>
                <a:gridCol w="360362">
                  <a:extLst>
                    <a:ext uri="{9D8B030D-6E8A-4147-A177-3AD203B41FA5}">
                      <a16:colId xmlns:a16="http://schemas.microsoft.com/office/drawing/2014/main" val="20001"/>
                    </a:ext>
                  </a:extLst>
                </a:gridCol>
                <a:gridCol w="1008063">
                  <a:extLst>
                    <a:ext uri="{9D8B030D-6E8A-4147-A177-3AD203B41FA5}">
                      <a16:colId xmlns:a16="http://schemas.microsoft.com/office/drawing/2014/main" val="20002"/>
                    </a:ext>
                  </a:extLst>
                </a:gridCol>
                <a:gridCol w="863600">
                  <a:extLst>
                    <a:ext uri="{9D8B030D-6E8A-4147-A177-3AD203B41FA5}">
                      <a16:colId xmlns:a16="http://schemas.microsoft.com/office/drawing/2014/main" val="20003"/>
                    </a:ext>
                  </a:extLst>
                </a:gridCol>
              </a:tblGrid>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Arial" charset="0"/>
                        </a:rPr>
                        <a:t>Distance</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Parent</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2711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rgbClr val="FF0000"/>
                          </a:solidFill>
                          <a:effectLst/>
                          <a:latin typeface="Arial" charset="0"/>
                        </a:rPr>
                        <a:t>1</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0</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0</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extLst>
                  <a:ext uri="{0D108BD9-81ED-4DB2-BD59-A6C34878D82A}">
                    <a16:rowId xmlns:a16="http://schemas.microsoft.com/office/drawing/2014/main" val="10001"/>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2</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2</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4</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3</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0</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4</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1</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1</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5</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8</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1</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6</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0</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7</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9</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4</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8</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8</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4</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9</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0</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bl>
          </a:graphicData>
        </a:graphic>
      </p:graphicFrame>
      <p:pic>
        <p:nvPicPr>
          <p:cNvPr id="42045" name="Picture 69" descr="st0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613" y="3808413"/>
            <a:ext cx="3959225" cy="2273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3054150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3010" name="Picture 5" descr="st2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22700" y="2924175"/>
            <a:ext cx="1774825" cy="2520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1" name="Rectangle 2"/>
          <p:cNvSpPr>
            <a:spLocks noGrp="1" noChangeArrowheads="1"/>
          </p:cNvSpPr>
          <p:nvPr>
            <p:ph type="title"/>
          </p:nvPr>
        </p:nvSpPr>
        <p:spPr/>
        <p:txBody>
          <a:bodyPr/>
          <a:lstStyle/>
          <a:p>
            <a:r>
              <a:rPr lang="en-US" altLang="en-US">
                <a:latin typeface="Arial" charset="0"/>
                <a:cs typeface="Arial" charset="0"/>
              </a:rPr>
              <a:t>Prim’s Algorithm</a:t>
            </a:r>
          </a:p>
        </p:txBody>
      </p:sp>
      <p:sp>
        <p:nvSpPr>
          <p:cNvPr id="43012"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Now that we have updated all vertices adjacent to vertex 4, we can extend the tree by adding one of the edges </a:t>
            </a:r>
          </a:p>
          <a:p>
            <a:pPr lvl="1">
              <a:buFontTx/>
              <a:buNone/>
            </a:pPr>
            <a:r>
              <a:rPr lang="en-US" altLang="en-US">
                <a:latin typeface="Arial" charset="0"/>
                <a:cs typeface="Arial" charset="0"/>
              </a:rPr>
              <a:t>			(1, 5), (4, 2), (4, 7), or (4, 8)</a:t>
            </a:r>
          </a:p>
          <a:p>
            <a:pPr>
              <a:buFont typeface="Arial" charset="0"/>
              <a:buNone/>
            </a:pPr>
            <a:endParaRPr lang="en-US" altLang="en-US">
              <a:latin typeface="Arial" charset="0"/>
              <a:cs typeface="Arial" charset="0"/>
            </a:endParaRPr>
          </a:p>
          <a:p>
            <a:pPr>
              <a:buFont typeface="Arial" charset="0"/>
              <a:buNone/>
            </a:pPr>
            <a:r>
              <a:rPr lang="en-US" altLang="en-US">
                <a:latin typeface="Arial" charset="0"/>
                <a:cs typeface="Arial" charset="0"/>
              </a:rPr>
              <a:t>	We add that edge with the least</a:t>
            </a:r>
            <a:br>
              <a:rPr lang="en-US" altLang="en-US">
                <a:latin typeface="Arial" charset="0"/>
                <a:cs typeface="Arial" charset="0"/>
              </a:rPr>
            </a:br>
            <a:r>
              <a:rPr lang="en-US" altLang="en-US">
                <a:latin typeface="Arial" charset="0"/>
                <a:cs typeface="Arial" charset="0"/>
              </a:rPr>
              <a:t>weight: (4, 2) </a:t>
            </a:r>
          </a:p>
        </p:txBody>
      </p:sp>
    </p:spTree>
    <p:extLst>
      <p:ext uri="{BB962C8B-B14F-4D97-AF65-F5344CB8AC3E}">
        <p14:creationId xmlns:p14="http://schemas.microsoft.com/office/powerpoint/2010/main" val="356494252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p:txBody>
          <a:bodyPr/>
          <a:lstStyle/>
          <a:p>
            <a:r>
              <a:rPr lang="en-US" altLang="en-US">
                <a:latin typeface="Arial" charset="0"/>
                <a:cs typeface="Arial" charset="0"/>
              </a:rPr>
              <a:t>Prim’s Algorithm</a:t>
            </a:r>
          </a:p>
        </p:txBody>
      </p:sp>
      <p:sp>
        <p:nvSpPr>
          <p:cNvPr id="44035"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Next visit vertex 2</a:t>
            </a:r>
          </a:p>
          <a:p>
            <a:pPr lvl="1"/>
            <a:r>
              <a:rPr lang="en-US" altLang="en-US">
                <a:latin typeface="Arial" charset="0"/>
                <a:cs typeface="Arial" charset="0"/>
              </a:rPr>
              <a:t>Update 3, 5, and 6</a:t>
            </a:r>
          </a:p>
        </p:txBody>
      </p:sp>
      <p:graphicFrame>
        <p:nvGraphicFramePr>
          <p:cNvPr id="242751" name="Group 63"/>
          <p:cNvGraphicFramePr>
            <a:graphicFrameLocks noGrp="1"/>
          </p:cNvGraphicFramePr>
          <p:nvPr/>
        </p:nvGraphicFramePr>
        <p:xfrm>
          <a:off x="6300788" y="2781300"/>
          <a:ext cx="2663825" cy="3719509"/>
        </p:xfrm>
        <a:graphic>
          <a:graphicData uri="http://schemas.openxmlformats.org/drawingml/2006/table">
            <a:tbl>
              <a:tblPr/>
              <a:tblGrid>
                <a:gridCol w="431800">
                  <a:extLst>
                    <a:ext uri="{9D8B030D-6E8A-4147-A177-3AD203B41FA5}">
                      <a16:colId xmlns:a16="http://schemas.microsoft.com/office/drawing/2014/main" val="20000"/>
                    </a:ext>
                  </a:extLst>
                </a:gridCol>
                <a:gridCol w="360362">
                  <a:extLst>
                    <a:ext uri="{9D8B030D-6E8A-4147-A177-3AD203B41FA5}">
                      <a16:colId xmlns:a16="http://schemas.microsoft.com/office/drawing/2014/main" val="20001"/>
                    </a:ext>
                  </a:extLst>
                </a:gridCol>
                <a:gridCol w="1008063">
                  <a:extLst>
                    <a:ext uri="{9D8B030D-6E8A-4147-A177-3AD203B41FA5}">
                      <a16:colId xmlns:a16="http://schemas.microsoft.com/office/drawing/2014/main" val="20002"/>
                    </a:ext>
                  </a:extLst>
                </a:gridCol>
                <a:gridCol w="863600">
                  <a:extLst>
                    <a:ext uri="{9D8B030D-6E8A-4147-A177-3AD203B41FA5}">
                      <a16:colId xmlns:a16="http://schemas.microsoft.com/office/drawing/2014/main" val="20003"/>
                    </a:ext>
                  </a:extLst>
                </a:gridCol>
              </a:tblGrid>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Arial" charset="0"/>
                        </a:rPr>
                        <a:t>Distance</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Parent</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2711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rgbClr val="FF0000"/>
                          </a:solidFill>
                          <a:effectLst/>
                          <a:latin typeface="Arial" charset="0"/>
                        </a:rPr>
                        <a:t>1</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0</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0</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extLst>
                  <a:ext uri="{0D108BD9-81ED-4DB2-BD59-A6C34878D82A}">
                    <a16:rowId xmlns:a16="http://schemas.microsoft.com/office/drawing/2014/main" val="10001"/>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2</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2</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4</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3</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2</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2</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4</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1</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1</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extLst>
                  <a:ext uri="{0D108BD9-81ED-4DB2-BD59-A6C34878D82A}">
                    <a16:rowId xmlns:a16="http://schemas.microsoft.com/office/drawing/2014/main" val="10004"/>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5</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6</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2</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6</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1</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2</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7</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9</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4</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8</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8</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4</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9</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0</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bl>
          </a:graphicData>
        </a:graphic>
      </p:graphicFrame>
      <p:pic>
        <p:nvPicPr>
          <p:cNvPr id="44093" name="Picture 68" descr="st0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613" y="3808413"/>
            <a:ext cx="3959225" cy="2273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1020540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p:txBody>
          <a:bodyPr/>
          <a:lstStyle/>
          <a:p>
            <a:r>
              <a:rPr lang="en-US" altLang="en-US">
                <a:latin typeface="Arial" charset="0"/>
                <a:cs typeface="Arial" charset="0"/>
              </a:rPr>
              <a:t>Prim’s Algorithm</a:t>
            </a:r>
          </a:p>
        </p:txBody>
      </p:sp>
      <p:sp>
        <p:nvSpPr>
          <p:cNvPr id="45059"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Again looking at the shortest edges to each of the vertices adjacent to the current tree, we note that we can add (2, 6) with the least increase in weight</a:t>
            </a:r>
          </a:p>
        </p:txBody>
      </p:sp>
      <p:pic>
        <p:nvPicPr>
          <p:cNvPr id="45060" name="Picture 6" descr="st2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22700" y="3860800"/>
            <a:ext cx="1774825" cy="2520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3237483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p:txBody>
          <a:bodyPr/>
          <a:lstStyle/>
          <a:p>
            <a:r>
              <a:rPr lang="en-US" altLang="en-US">
                <a:latin typeface="Arial" charset="0"/>
                <a:cs typeface="Arial" charset="0"/>
              </a:rPr>
              <a:t>Prim’s Algorithm</a:t>
            </a:r>
          </a:p>
        </p:txBody>
      </p:sp>
      <p:sp>
        <p:nvSpPr>
          <p:cNvPr id="46083"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Next, we visit vertex 6:</a:t>
            </a:r>
          </a:p>
          <a:p>
            <a:pPr lvl="1"/>
            <a:r>
              <a:rPr lang="en-US" altLang="en-US">
                <a:latin typeface="Arial" charset="0"/>
                <a:cs typeface="Arial" charset="0"/>
              </a:rPr>
              <a:t>update vertices 5, 8, and 9</a:t>
            </a:r>
          </a:p>
        </p:txBody>
      </p:sp>
      <p:graphicFrame>
        <p:nvGraphicFramePr>
          <p:cNvPr id="250946" name="Group 66"/>
          <p:cNvGraphicFramePr>
            <a:graphicFrameLocks noGrp="1"/>
          </p:cNvGraphicFramePr>
          <p:nvPr/>
        </p:nvGraphicFramePr>
        <p:xfrm>
          <a:off x="6300788" y="2781300"/>
          <a:ext cx="2663825" cy="3719509"/>
        </p:xfrm>
        <a:graphic>
          <a:graphicData uri="http://schemas.openxmlformats.org/drawingml/2006/table">
            <a:tbl>
              <a:tblPr/>
              <a:tblGrid>
                <a:gridCol w="431800">
                  <a:extLst>
                    <a:ext uri="{9D8B030D-6E8A-4147-A177-3AD203B41FA5}">
                      <a16:colId xmlns:a16="http://schemas.microsoft.com/office/drawing/2014/main" val="20000"/>
                    </a:ext>
                  </a:extLst>
                </a:gridCol>
                <a:gridCol w="360362">
                  <a:extLst>
                    <a:ext uri="{9D8B030D-6E8A-4147-A177-3AD203B41FA5}">
                      <a16:colId xmlns:a16="http://schemas.microsoft.com/office/drawing/2014/main" val="20001"/>
                    </a:ext>
                  </a:extLst>
                </a:gridCol>
                <a:gridCol w="1008063">
                  <a:extLst>
                    <a:ext uri="{9D8B030D-6E8A-4147-A177-3AD203B41FA5}">
                      <a16:colId xmlns:a16="http://schemas.microsoft.com/office/drawing/2014/main" val="20002"/>
                    </a:ext>
                  </a:extLst>
                </a:gridCol>
                <a:gridCol w="863600">
                  <a:extLst>
                    <a:ext uri="{9D8B030D-6E8A-4147-A177-3AD203B41FA5}">
                      <a16:colId xmlns:a16="http://schemas.microsoft.com/office/drawing/2014/main" val="20003"/>
                    </a:ext>
                  </a:extLst>
                </a:gridCol>
              </a:tblGrid>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Arial" charset="0"/>
                        </a:rPr>
                        <a:t>Distance</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Parent</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2711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rgbClr val="FF0000"/>
                          </a:solidFill>
                          <a:effectLst/>
                          <a:latin typeface="Arial" charset="0"/>
                        </a:rPr>
                        <a:t>1</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0</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0</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extLst>
                  <a:ext uri="{0D108BD9-81ED-4DB2-BD59-A6C34878D82A}">
                    <a16:rowId xmlns:a16="http://schemas.microsoft.com/office/drawing/2014/main" val="10001"/>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2</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2</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4</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extLst>
                  <a:ext uri="{0D108BD9-81ED-4DB2-BD59-A6C34878D82A}">
                    <a16:rowId xmlns:a16="http://schemas.microsoft.com/office/drawing/2014/main" val="10002"/>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3</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2</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2</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4</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1</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1</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extLst>
                  <a:ext uri="{0D108BD9-81ED-4DB2-BD59-A6C34878D82A}">
                    <a16:rowId xmlns:a16="http://schemas.microsoft.com/office/drawing/2014/main" val="10004"/>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5</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3</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6</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6</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1</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2</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7</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9</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4</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8</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7</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6</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9</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8</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6</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bl>
          </a:graphicData>
        </a:graphic>
      </p:graphicFrame>
      <p:pic>
        <p:nvPicPr>
          <p:cNvPr id="46141" name="Picture 70" descr="st0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613" y="3808413"/>
            <a:ext cx="3959225" cy="2273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660674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r>
              <a:rPr lang="en-US" altLang="en-US" dirty="0">
                <a:latin typeface="Arial" charset="0"/>
                <a:cs typeface="Arial" charset="0"/>
              </a:rPr>
              <a:t>Spanning trees</a:t>
            </a:r>
          </a:p>
        </p:txBody>
      </p:sp>
      <p:sp>
        <p:nvSpPr>
          <p:cNvPr id="12291"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This graph has </a:t>
            </a:r>
            <a:r>
              <a:rPr lang="en-US" altLang="en-US">
                <a:latin typeface="Times New Roman" pitchFamily="18" charset="0"/>
                <a:cs typeface="Arial" charset="0"/>
              </a:rPr>
              <a:t>16</a:t>
            </a:r>
            <a:r>
              <a:rPr lang="en-US" altLang="en-US">
                <a:latin typeface="Arial" charset="0"/>
                <a:cs typeface="Arial" charset="0"/>
              </a:rPr>
              <a:t> vertices and </a:t>
            </a:r>
            <a:r>
              <a:rPr lang="en-US" altLang="en-US">
                <a:latin typeface="Times New Roman" pitchFamily="18" charset="0"/>
                <a:cs typeface="Arial" charset="0"/>
              </a:rPr>
              <a:t>35</a:t>
            </a:r>
            <a:r>
              <a:rPr lang="en-US" altLang="en-US">
                <a:latin typeface="Arial" charset="0"/>
                <a:cs typeface="Arial" charset="0"/>
              </a:rPr>
              <a:t> edges</a:t>
            </a:r>
          </a:p>
        </p:txBody>
      </p:sp>
      <p:pic>
        <p:nvPicPr>
          <p:cNvPr id="12292" name="Picture 7" descr="s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6375" y="3213100"/>
            <a:ext cx="6119813" cy="238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8304126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p:txBody>
          <a:bodyPr/>
          <a:lstStyle/>
          <a:p>
            <a:r>
              <a:rPr lang="en-US" altLang="en-US">
                <a:latin typeface="Arial" charset="0"/>
                <a:cs typeface="Arial" charset="0"/>
              </a:rPr>
              <a:t>Prim’s Algorithm</a:t>
            </a:r>
          </a:p>
        </p:txBody>
      </p:sp>
      <p:sp>
        <p:nvSpPr>
          <p:cNvPr id="47107"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The edge with least weight is (2, 3)</a:t>
            </a:r>
          </a:p>
          <a:p>
            <a:pPr lvl="1"/>
            <a:r>
              <a:rPr lang="en-US" altLang="en-US">
                <a:latin typeface="Arial" charset="0"/>
                <a:cs typeface="Arial" charset="0"/>
              </a:rPr>
              <a:t>This adds the weight of 2 to the weight minimum spanning tree</a:t>
            </a:r>
          </a:p>
        </p:txBody>
      </p:sp>
      <p:pic>
        <p:nvPicPr>
          <p:cNvPr id="47108" name="Picture 5" descr="st2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22700" y="3860800"/>
            <a:ext cx="1774825" cy="2520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450926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Next, we visit vertex 3 and update 5</a:t>
            </a:r>
          </a:p>
        </p:txBody>
      </p:sp>
      <p:sp>
        <p:nvSpPr>
          <p:cNvPr id="48131" name="Rectangle 2"/>
          <p:cNvSpPr>
            <a:spLocks noGrp="1" noChangeArrowheads="1"/>
          </p:cNvSpPr>
          <p:nvPr>
            <p:ph type="title"/>
          </p:nvPr>
        </p:nvSpPr>
        <p:spPr/>
        <p:txBody>
          <a:bodyPr/>
          <a:lstStyle/>
          <a:p>
            <a:r>
              <a:rPr lang="en-US" altLang="en-US">
                <a:latin typeface="Arial" charset="0"/>
                <a:cs typeface="Arial" charset="0"/>
              </a:rPr>
              <a:t>Prim’s Algorithm</a:t>
            </a:r>
          </a:p>
        </p:txBody>
      </p:sp>
      <p:graphicFrame>
        <p:nvGraphicFramePr>
          <p:cNvPr id="243778" name="Group 66"/>
          <p:cNvGraphicFramePr>
            <a:graphicFrameLocks noGrp="1"/>
          </p:cNvGraphicFramePr>
          <p:nvPr/>
        </p:nvGraphicFramePr>
        <p:xfrm>
          <a:off x="6300788" y="2781300"/>
          <a:ext cx="2663825" cy="3719509"/>
        </p:xfrm>
        <a:graphic>
          <a:graphicData uri="http://schemas.openxmlformats.org/drawingml/2006/table">
            <a:tbl>
              <a:tblPr/>
              <a:tblGrid>
                <a:gridCol w="431800">
                  <a:extLst>
                    <a:ext uri="{9D8B030D-6E8A-4147-A177-3AD203B41FA5}">
                      <a16:colId xmlns:a16="http://schemas.microsoft.com/office/drawing/2014/main" val="20000"/>
                    </a:ext>
                  </a:extLst>
                </a:gridCol>
                <a:gridCol w="360362">
                  <a:extLst>
                    <a:ext uri="{9D8B030D-6E8A-4147-A177-3AD203B41FA5}">
                      <a16:colId xmlns:a16="http://schemas.microsoft.com/office/drawing/2014/main" val="20001"/>
                    </a:ext>
                  </a:extLst>
                </a:gridCol>
                <a:gridCol w="1008063">
                  <a:extLst>
                    <a:ext uri="{9D8B030D-6E8A-4147-A177-3AD203B41FA5}">
                      <a16:colId xmlns:a16="http://schemas.microsoft.com/office/drawing/2014/main" val="20002"/>
                    </a:ext>
                  </a:extLst>
                </a:gridCol>
                <a:gridCol w="863600">
                  <a:extLst>
                    <a:ext uri="{9D8B030D-6E8A-4147-A177-3AD203B41FA5}">
                      <a16:colId xmlns:a16="http://schemas.microsoft.com/office/drawing/2014/main" val="20003"/>
                    </a:ext>
                  </a:extLst>
                </a:gridCol>
              </a:tblGrid>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Arial" charset="0"/>
                        </a:rPr>
                        <a:t>Distance</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Parent</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2711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rgbClr val="FF0000"/>
                          </a:solidFill>
                          <a:effectLst/>
                          <a:latin typeface="Arial" charset="0"/>
                        </a:rPr>
                        <a:t>1</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0</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0</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extLst>
                  <a:ext uri="{0D108BD9-81ED-4DB2-BD59-A6C34878D82A}">
                    <a16:rowId xmlns:a16="http://schemas.microsoft.com/office/drawing/2014/main" val="10001"/>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2</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2</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4</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extLst>
                  <a:ext uri="{0D108BD9-81ED-4DB2-BD59-A6C34878D82A}">
                    <a16:rowId xmlns:a16="http://schemas.microsoft.com/office/drawing/2014/main" val="10002"/>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3</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2</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2</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4</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1</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1</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extLst>
                  <a:ext uri="{0D108BD9-81ED-4DB2-BD59-A6C34878D82A}">
                    <a16:rowId xmlns:a16="http://schemas.microsoft.com/office/drawing/2014/main" val="10004"/>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5</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2</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3</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6</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1</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2</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extLst>
                  <a:ext uri="{0D108BD9-81ED-4DB2-BD59-A6C34878D82A}">
                    <a16:rowId xmlns:a16="http://schemas.microsoft.com/office/drawing/2014/main" val="10006"/>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7</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9</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4</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8</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7</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6</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9</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8</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6</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bl>
          </a:graphicData>
        </a:graphic>
      </p:graphicFrame>
      <p:pic>
        <p:nvPicPr>
          <p:cNvPr id="48189" name="Picture 69" descr="st0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613" y="3808413"/>
            <a:ext cx="3959225" cy="2273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6145866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p:txBody>
          <a:bodyPr/>
          <a:lstStyle/>
          <a:p>
            <a:r>
              <a:rPr lang="en-US" altLang="en-US">
                <a:latin typeface="Arial" charset="0"/>
                <a:cs typeface="Arial" charset="0"/>
              </a:rPr>
              <a:t>Prim’s Algorithm</a:t>
            </a:r>
          </a:p>
        </p:txBody>
      </p:sp>
      <p:sp>
        <p:nvSpPr>
          <p:cNvPr id="49155"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At this point, we can extend the tree by adding the edge (3, 5)</a:t>
            </a:r>
          </a:p>
        </p:txBody>
      </p:sp>
      <p:pic>
        <p:nvPicPr>
          <p:cNvPr id="49156" name="Picture 5" descr="st2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22700" y="3860800"/>
            <a:ext cx="1774825" cy="2520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1676817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p:txBody>
          <a:bodyPr/>
          <a:lstStyle/>
          <a:p>
            <a:r>
              <a:rPr lang="en-US" altLang="en-US">
                <a:latin typeface="Arial" charset="0"/>
                <a:cs typeface="Arial" charset="0"/>
              </a:rPr>
              <a:t>Prim’s Algorithm</a:t>
            </a:r>
          </a:p>
        </p:txBody>
      </p:sp>
      <p:sp>
        <p:nvSpPr>
          <p:cNvPr id="50179"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Visiting vertex 5, we update 7, 8, 9</a:t>
            </a:r>
          </a:p>
        </p:txBody>
      </p:sp>
      <p:graphicFrame>
        <p:nvGraphicFramePr>
          <p:cNvPr id="244800" name="Group 64"/>
          <p:cNvGraphicFramePr>
            <a:graphicFrameLocks noGrp="1"/>
          </p:cNvGraphicFramePr>
          <p:nvPr/>
        </p:nvGraphicFramePr>
        <p:xfrm>
          <a:off x="6300788" y="2781300"/>
          <a:ext cx="2663825" cy="3719509"/>
        </p:xfrm>
        <a:graphic>
          <a:graphicData uri="http://schemas.openxmlformats.org/drawingml/2006/table">
            <a:tbl>
              <a:tblPr/>
              <a:tblGrid>
                <a:gridCol w="431800">
                  <a:extLst>
                    <a:ext uri="{9D8B030D-6E8A-4147-A177-3AD203B41FA5}">
                      <a16:colId xmlns:a16="http://schemas.microsoft.com/office/drawing/2014/main" val="20000"/>
                    </a:ext>
                  </a:extLst>
                </a:gridCol>
                <a:gridCol w="360362">
                  <a:extLst>
                    <a:ext uri="{9D8B030D-6E8A-4147-A177-3AD203B41FA5}">
                      <a16:colId xmlns:a16="http://schemas.microsoft.com/office/drawing/2014/main" val="20001"/>
                    </a:ext>
                  </a:extLst>
                </a:gridCol>
                <a:gridCol w="1008063">
                  <a:extLst>
                    <a:ext uri="{9D8B030D-6E8A-4147-A177-3AD203B41FA5}">
                      <a16:colId xmlns:a16="http://schemas.microsoft.com/office/drawing/2014/main" val="20002"/>
                    </a:ext>
                  </a:extLst>
                </a:gridCol>
                <a:gridCol w="863600">
                  <a:extLst>
                    <a:ext uri="{9D8B030D-6E8A-4147-A177-3AD203B41FA5}">
                      <a16:colId xmlns:a16="http://schemas.microsoft.com/office/drawing/2014/main" val="20003"/>
                    </a:ext>
                  </a:extLst>
                </a:gridCol>
              </a:tblGrid>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Arial" charset="0"/>
                        </a:rPr>
                        <a:t>Distance</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Parent</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2711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rgbClr val="FF0000"/>
                          </a:solidFill>
                          <a:effectLst/>
                          <a:latin typeface="Arial" charset="0"/>
                        </a:rPr>
                        <a:t>1</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0</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0</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extLst>
                  <a:ext uri="{0D108BD9-81ED-4DB2-BD59-A6C34878D82A}">
                    <a16:rowId xmlns:a16="http://schemas.microsoft.com/office/drawing/2014/main" val="10001"/>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2</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2</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4</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extLst>
                  <a:ext uri="{0D108BD9-81ED-4DB2-BD59-A6C34878D82A}">
                    <a16:rowId xmlns:a16="http://schemas.microsoft.com/office/drawing/2014/main" val="10002"/>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3</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2</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2</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extLst>
                  <a:ext uri="{0D108BD9-81ED-4DB2-BD59-A6C34878D82A}">
                    <a16:rowId xmlns:a16="http://schemas.microsoft.com/office/drawing/2014/main" val="10003"/>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4</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1</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1</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extLst>
                  <a:ext uri="{0D108BD9-81ED-4DB2-BD59-A6C34878D82A}">
                    <a16:rowId xmlns:a16="http://schemas.microsoft.com/office/drawing/2014/main" val="10004"/>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5</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2</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3</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6</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1</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2</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extLst>
                  <a:ext uri="{0D108BD9-81ED-4DB2-BD59-A6C34878D82A}">
                    <a16:rowId xmlns:a16="http://schemas.microsoft.com/office/drawing/2014/main" val="10006"/>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7</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4</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5</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8</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1</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5</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9</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5</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5</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bl>
          </a:graphicData>
        </a:graphic>
      </p:graphicFrame>
      <p:pic>
        <p:nvPicPr>
          <p:cNvPr id="50237" name="Picture 68" descr="st0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613" y="3808413"/>
            <a:ext cx="3959225" cy="2273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604653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r>
              <a:rPr lang="en-US" altLang="en-US">
                <a:latin typeface="Arial" charset="0"/>
                <a:cs typeface="Arial" charset="0"/>
              </a:rPr>
              <a:t>Prim’s Algorithm</a:t>
            </a:r>
          </a:p>
        </p:txBody>
      </p:sp>
      <p:sp>
        <p:nvSpPr>
          <p:cNvPr id="51203"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At this point, there are three possible edges which we could include which will extend the tree</a:t>
            </a:r>
          </a:p>
          <a:p>
            <a:pPr>
              <a:buFont typeface="Arial" charset="0"/>
              <a:buNone/>
            </a:pPr>
            <a:endParaRPr lang="en-US" altLang="en-US">
              <a:latin typeface="Arial" charset="0"/>
              <a:cs typeface="Arial" charset="0"/>
            </a:endParaRPr>
          </a:p>
          <a:p>
            <a:pPr>
              <a:buFont typeface="Arial" charset="0"/>
              <a:buNone/>
            </a:pPr>
            <a:r>
              <a:rPr lang="en-US" altLang="en-US">
                <a:latin typeface="Arial" charset="0"/>
                <a:cs typeface="Arial" charset="0"/>
              </a:rPr>
              <a:t>	The edge to 8 has the least weight</a:t>
            </a:r>
          </a:p>
        </p:txBody>
      </p:sp>
      <p:pic>
        <p:nvPicPr>
          <p:cNvPr id="51204" name="Picture 5" descr="st2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22700" y="3860800"/>
            <a:ext cx="1774825" cy="2520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9516020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p:txBody>
          <a:bodyPr/>
          <a:lstStyle/>
          <a:p>
            <a:r>
              <a:rPr lang="en-US" altLang="en-US">
                <a:latin typeface="Arial" charset="0"/>
                <a:cs typeface="Arial" charset="0"/>
              </a:rPr>
              <a:t>Prim’s Algorithm</a:t>
            </a:r>
          </a:p>
        </p:txBody>
      </p:sp>
      <p:sp>
        <p:nvSpPr>
          <p:cNvPr id="52227"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Visiting vertex 8, we only update vertex 9</a:t>
            </a:r>
          </a:p>
        </p:txBody>
      </p:sp>
      <p:graphicFrame>
        <p:nvGraphicFramePr>
          <p:cNvPr id="245823" name="Group 63"/>
          <p:cNvGraphicFramePr>
            <a:graphicFrameLocks noGrp="1"/>
          </p:cNvGraphicFramePr>
          <p:nvPr/>
        </p:nvGraphicFramePr>
        <p:xfrm>
          <a:off x="6300788" y="2781300"/>
          <a:ext cx="2663825" cy="3719509"/>
        </p:xfrm>
        <a:graphic>
          <a:graphicData uri="http://schemas.openxmlformats.org/drawingml/2006/table">
            <a:tbl>
              <a:tblPr/>
              <a:tblGrid>
                <a:gridCol w="431800">
                  <a:extLst>
                    <a:ext uri="{9D8B030D-6E8A-4147-A177-3AD203B41FA5}">
                      <a16:colId xmlns:a16="http://schemas.microsoft.com/office/drawing/2014/main" val="20000"/>
                    </a:ext>
                  </a:extLst>
                </a:gridCol>
                <a:gridCol w="360362">
                  <a:extLst>
                    <a:ext uri="{9D8B030D-6E8A-4147-A177-3AD203B41FA5}">
                      <a16:colId xmlns:a16="http://schemas.microsoft.com/office/drawing/2014/main" val="20001"/>
                    </a:ext>
                  </a:extLst>
                </a:gridCol>
                <a:gridCol w="1008063">
                  <a:extLst>
                    <a:ext uri="{9D8B030D-6E8A-4147-A177-3AD203B41FA5}">
                      <a16:colId xmlns:a16="http://schemas.microsoft.com/office/drawing/2014/main" val="20002"/>
                    </a:ext>
                  </a:extLst>
                </a:gridCol>
                <a:gridCol w="863600">
                  <a:extLst>
                    <a:ext uri="{9D8B030D-6E8A-4147-A177-3AD203B41FA5}">
                      <a16:colId xmlns:a16="http://schemas.microsoft.com/office/drawing/2014/main" val="20003"/>
                    </a:ext>
                  </a:extLst>
                </a:gridCol>
              </a:tblGrid>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Arial" charset="0"/>
                        </a:rPr>
                        <a:t>Distance</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Parent</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2711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rgbClr val="FF0000"/>
                          </a:solidFill>
                          <a:effectLst/>
                          <a:latin typeface="Arial" charset="0"/>
                        </a:rPr>
                        <a:t>1</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0</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0</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extLst>
                  <a:ext uri="{0D108BD9-81ED-4DB2-BD59-A6C34878D82A}">
                    <a16:rowId xmlns:a16="http://schemas.microsoft.com/office/drawing/2014/main" val="10001"/>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2</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2</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4</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extLst>
                  <a:ext uri="{0D108BD9-81ED-4DB2-BD59-A6C34878D82A}">
                    <a16:rowId xmlns:a16="http://schemas.microsoft.com/office/drawing/2014/main" val="10002"/>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3</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2</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2</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extLst>
                  <a:ext uri="{0D108BD9-81ED-4DB2-BD59-A6C34878D82A}">
                    <a16:rowId xmlns:a16="http://schemas.microsoft.com/office/drawing/2014/main" val="10003"/>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4</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1</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1</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extLst>
                  <a:ext uri="{0D108BD9-81ED-4DB2-BD59-A6C34878D82A}">
                    <a16:rowId xmlns:a16="http://schemas.microsoft.com/office/drawing/2014/main" val="10004"/>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5</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2</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3</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extLst>
                  <a:ext uri="{0D108BD9-81ED-4DB2-BD59-A6C34878D82A}">
                    <a16:rowId xmlns:a16="http://schemas.microsoft.com/office/drawing/2014/main" val="10005"/>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6</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1</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2</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extLst>
                  <a:ext uri="{0D108BD9-81ED-4DB2-BD59-A6C34878D82A}">
                    <a16:rowId xmlns:a16="http://schemas.microsoft.com/office/drawing/2014/main" val="10006"/>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7</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4</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5</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8</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1</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5</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9</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3</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8</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bl>
          </a:graphicData>
        </a:graphic>
      </p:graphicFrame>
      <p:pic>
        <p:nvPicPr>
          <p:cNvPr id="52285" name="Picture 66" descr="st0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613" y="3808413"/>
            <a:ext cx="3959225" cy="2273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5602412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p:txBody>
          <a:bodyPr/>
          <a:lstStyle/>
          <a:p>
            <a:r>
              <a:rPr lang="en-US" altLang="en-US">
                <a:latin typeface="Arial" charset="0"/>
                <a:cs typeface="Arial" charset="0"/>
              </a:rPr>
              <a:t>Prim’s Algorithm</a:t>
            </a:r>
          </a:p>
        </p:txBody>
      </p:sp>
      <p:sp>
        <p:nvSpPr>
          <p:cNvPr id="53251"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There are no other vertices to update while visiting vertex 9</a:t>
            </a:r>
          </a:p>
        </p:txBody>
      </p:sp>
      <p:graphicFrame>
        <p:nvGraphicFramePr>
          <p:cNvPr id="246847" name="Group 63"/>
          <p:cNvGraphicFramePr>
            <a:graphicFrameLocks noGrp="1"/>
          </p:cNvGraphicFramePr>
          <p:nvPr/>
        </p:nvGraphicFramePr>
        <p:xfrm>
          <a:off x="6300788" y="2781300"/>
          <a:ext cx="2663825" cy="3719509"/>
        </p:xfrm>
        <a:graphic>
          <a:graphicData uri="http://schemas.openxmlformats.org/drawingml/2006/table">
            <a:tbl>
              <a:tblPr/>
              <a:tblGrid>
                <a:gridCol w="431800">
                  <a:extLst>
                    <a:ext uri="{9D8B030D-6E8A-4147-A177-3AD203B41FA5}">
                      <a16:colId xmlns:a16="http://schemas.microsoft.com/office/drawing/2014/main" val="20000"/>
                    </a:ext>
                  </a:extLst>
                </a:gridCol>
                <a:gridCol w="360362">
                  <a:extLst>
                    <a:ext uri="{9D8B030D-6E8A-4147-A177-3AD203B41FA5}">
                      <a16:colId xmlns:a16="http://schemas.microsoft.com/office/drawing/2014/main" val="20001"/>
                    </a:ext>
                  </a:extLst>
                </a:gridCol>
                <a:gridCol w="1008063">
                  <a:extLst>
                    <a:ext uri="{9D8B030D-6E8A-4147-A177-3AD203B41FA5}">
                      <a16:colId xmlns:a16="http://schemas.microsoft.com/office/drawing/2014/main" val="20002"/>
                    </a:ext>
                  </a:extLst>
                </a:gridCol>
                <a:gridCol w="863600">
                  <a:extLst>
                    <a:ext uri="{9D8B030D-6E8A-4147-A177-3AD203B41FA5}">
                      <a16:colId xmlns:a16="http://schemas.microsoft.com/office/drawing/2014/main" val="20003"/>
                    </a:ext>
                  </a:extLst>
                </a:gridCol>
              </a:tblGrid>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Arial" charset="0"/>
                        </a:rPr>
                        <a:t>Distance</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Parent</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2711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rgbClr val="FF0000"/>
                          </a:solidFill>
                          <a:effectLst/>
                          <a:latin typeface="Arial" charset="0"/>
                        </a:rPr>
                        <a:t>1</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0</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0</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extLst>
                  <a:ext uri="{0D108BD9-81ED-4DB2-BD59-A6C34878D82A}">
                    <a16:rowId xmlns:a16="http://schemas.microsoft.com/office/drawing/2014/main" val="10001"/>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2</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2</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4</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extLst>
                  <a:ext uri="{0D108BD9-81ED-4DB2-BD59-A6C34878D82A}">
                    <a16:rowId xmlns:a16="http://schemas.microsoft.com/office/drawing/2014/main" val="10002"/>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3</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2</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2</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extLst>
                  <a:ext uri="{0D108BD9-81ED-4DB2-BD59-A6C34878D82A}">
                    <a16:rowId xmlns:a16="http://schemas.microsoft.com/office/drawing/2014/main" val="10003"/>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4</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1</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1</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extLst>
                  <a:ext uri="{0D108BD9-81ED-4DB2-BD59-A6C34878D82A}">
                    <a16:rowId xmlns:a16="http://schemas.microsoft.com/office/drawing/2014/main" val="10004"/>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5</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2</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3</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extLst>
                  <a:ext uri="{0D108BD9-81ED-4DB2-BD59-A6C34878D82A}">
                    <a16:rowId xmlns:a16="http://schemas.microsoft.com/office/drawing/2014/main" val="10005"/>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6</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1</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2</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extLst>
                  <a:ext uri="{0D108BD9-81ED-4DB2-BD59-A6C34878D82A}">
                    <a16:rowId xmlns:a16="http://schemas.microsoft.com/office/drawing/2014/main" val="10006"/>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7</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4</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5</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8</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1</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5</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extLst>
                  <a:ext uri="{0D108BD9-81ED-4DB2-BD59-A6C34878D82A}">
                    <a16:rowId xmlns:a16="http://schemas.microsoft.com/office/drawing/2014/main" val="10008"/>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9</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3</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8</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bl>
          </a:graphicData>
        </a:graphic>
      </p:graphicFrame>
      <p:pic>
        <p:nvPicPr>
          <p:cNvPr id="53309" name="Picture 66" descr="st0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613" y="3808413"/>
            <a:ext cx="3959225" cy="2273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5844410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p:txBody>
          <a:bodyPr/>
          <a:lstStyle/>
          <a:p>
            <a:r>
              <a:rPr lang="en-US" altLang="en-US">
                <a:latin typeface="Arial" charset="0"/>
                <a:cs typeface="Arial" charset="0"/>
              </a:rPr>
              <a:t>Prim’s Algorithm</a:t>
            </a:r>
          </a:p>
        </p:txBody>
      </p:sp>
      <p:sp>
        <p:nvSpPr>
          <p:cNvPr id="54275"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And neither are there any vertices to update when visiting vertex 7</a:t>
            </a:r>
          </a:p>
        </p:txBody>
      </p:sp>
      <p:graphicFrame>
        <p:nvGraphicFramePr>
          <p:cNvPr id="247871" name="Group 63"/>
          <p:cNvGraphicFramePr>
            <a:graphicFrameLocks noGrp="1"/>
          </p:cNvGraphicFramePr>
          <p:nvPr/>
        </p:nvGraphicFramePr>
        <p:xfrm>
          <a:off x="6300788" y="2781300"/>
          <a:ext cx="2663825" cy="3719509"/>
        </p:xfrm>
        <a:graphic>
          <a:graphicData uri="http://schemas.openxmlformats.org/drawingml/2006/table">
            <a:tbl>
              <a:tblPr/>
              <a:tblGrid>
                <a:gridCol w="431800">
                  <a:extLst>
                    <a:ext uri="{9D8B030D-6E8A-4147-A177-3AD203B41FA5}">
                      <a16:colId xmlns:a16="http://schemas.microsoft.com/office/drawing/2014/main" val="20000"/>
                    </a:ext>
                  </a:extLst>
                </a:gridCol>
                <a:gridCol w="360362">
                  <a:extLst>
                    <a:ext uri="{9D8B030D-6E8A-4147-A177-3AD203B41FA5}">
                      <a16:colId xmlns:a16="http://schemas.microsoft.com/office/drawing/2014/main" val="20001"/>
                    </a:ext>
                  </a:extLst>
                </a:gridCol>
                <a:gridCol w="1008063">
                  <a:extLst>
                    <a:ext uri="{9D8B030D-6E8A-4147-A177-3AD203B41FA5}">
                      <a16:colId xmlns:a16="http://schemas.microsoft.com/office/drawing/2014/main" val="20002"/>
                    </a:ext>
                  </a:extLst>
                </a:gridCol>
                <a:gridCol w="863600">
                  <a:extLst>
                    <a:ext uri="{9D8B030D-6E8A-4147-A177-3AD203B41FA5}">
                      <a16:colId xmlns:a16="http://schemas.microsoft.com/office/drawing/2014/main" val="20003"/>
                    </a:ext>
                  </a:extLst>
                </a:gridCol>
              </a:tblGrid>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Arial" charset="0"/>
                        </a:rPr>
                        <a:t>Distance</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Parent</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2711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rgbClr val="FF0000"/>
                          </a:solidFill>
                          <a:effectLst/>
                          <a:latin typeface="Arial" charset="0"/>
                        </a:rPr>
                        <a:t>1</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0</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0</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extLst>
                  <a:ext uri="{0D108BD9-81ED-4DB2-BD59-A6C34878D82A}">
                    <a16:rowId xmlns:a16="http://schemas.microsoft.com/office/drawing/2014/main" val="10001"/>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2</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2</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4</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extLst>
                  <a:ext uri="{0D108BD9-81ED-4DB2-BD59-A6C34878D82A}">
                    <a16:rowId xmlns:a16="http://schemas.microsoft.com/office/drawing/2014/main" val="10002"/>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3</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2</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2</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extLst>
                  <a:ext uri="{0D108BD9-81ED-4DB2-BD59-A6C34878D82A}">
                    <a16:rowId xmlns:a16="http://schemas.microsoft.com/office/drawing/2014/main" val="10003"/>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4</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1</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1</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extLst>
                  <a:ext uri="{0D108BD9-81ED-4DB2-BD59-A6C34878D82A}">
                    <a16:rowId xmlns:a16="http://schemas.microsoft.com/office/drawing/2014/main" val="10004"/>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5</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2</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3</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extLst>
                  <a:ext uri="{0D108BD9-81ED-4DB2-BD59-A6C34878D82A}">
                    <a16:rowId xmlns:a16="http://schemas.microsoft.com/office/drawing/2014/main" val="10005"/>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6</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1</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2</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extLst>
                  <a:ext uri="{0D108BD9-81ED-4DB2-BD59-A6C34878D82A}">
                    <a16:rowId xmlns:a16="http://schemas.microsoft.com/office/drawing/2014/main" val="10006"/>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7</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4</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5</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8</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1</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5</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extLst>
                  <a:ext uri="{0D108BD9-81ED-4DB2-BD59-A6C34878D82A}">
                    <a16:rowId xmlns:a16="http://schemas.microsoft.com/office/drawing/2014/main" val="10008"/>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9</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3</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8</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0C0C0"/>
                    </a:solidFill>
                  </a:tcPr>
                </a:tc>
                <a:extLst>
                  <a:ext uri="{0D108BD9-81ED-4DB2-BD59-A6C34878D82A}">
                    <a16:rowId xmlns:a16="http://schemas.microsoft.com/office/drawing/2014/main" val="10009"/>
                  </a:ext>
                </a:extLst>
              </a:tr>
            </a:tbl>
          </a:graphicData>
        </a:graphic>
      </p:graphicFrame>
      <p:pic>
        <p:nvPicPr>
          <p:cNvPr id="54333" name="Picture 67" descr="st0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613" y="3808413"/>
            <a:ext cx="3959225" cy="2273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7469667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p:txBody>
          <a:bodyPr/>
          <a:lstStyle/>
          <a:p>
            <a:r>
              <a:rPr lang="en-US" altLang="en-US">
                <a:latin typeface="Arial" charset="0"/>
                <a:cs typeface="Arial" charset="0"/>
              </a:rPr>
              <a:t>Prim’s Algorithm</a:t>
            </a:r>
          </a:p>
        </p:txBody>
      </p:sp>
      <p:sp>
        <p:nvSpPr>
          <p:cNvPr id="55299"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At this point, there are no more unvisited vertices, and therefore we are done</a:t>
            </a:r>
          </a:p>
          <a:p>
            <a:pPr>
              <a:buFont typeface="Arial" charset="0"/>
              <a:buNone/>
            </a:pPr>
            <a:endParaRPr lang="en-US" altLang="en-US">
              <a:latin typeface="Arial" charset="0"/>
              <a:cs typeface="Arial" charset="0"/>
            </a:endParaRPr>
          </a:p>
          <a:p>
            <a:pPr>
              <a:buFont typeface="Arial" charset="0"/>
              <a:buNone/>
            </a:pPr>
            <a:r>
              <a:rPr lang="en-US" altLang="en-US">
                <a:latin typeface="Arial" charset="0"/>
                <a:cs typeface="Arial" charset="0"/>
              </a:rPr>
              <a:t>	If at any point, all remaining vertices had a distance of ∞, this would indicate that the graph is not connected</a:t>
            </a:r>
          </a:p>
          <a:p>
            <a:pPr lvl="1"/>
            <a:r>
              <a:rPr lang="en-US" altLang="en-US">
                <a:latin typeface="Arial" charset="0"/>
                <a:cs typeface="Arial" charset="0"/>
              </a:rPr>
              <a:t>in this case, the minimum spanning tree would only span one connected sub-graph</a:t>
            </a:r>
          </a:p>
        </p:txBody>
      </p:sp>
    </p:spTree>
    <p:extLst>
      <p:ext uri="{BB962C8B-B14F-4D97-AF65-F5344CB8AC3E}">
        <p14:creationId xmlns:p14="http://schemas.microsoft.com/office/powerpoint/2010/main" val="372920261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p:txBody>
          <a:bodyPr/>
          <a:lstStyle/>
          <a:p>
            <a:r>
              <a:rPr lang="en-US" altLang="en-US">
                <a:latin typeface="Arial" charset="0"/>
                <a:cs typeface="Arial" charset="0"/>
              </a:rPr>
              <a:t>Prim’s Algorithm</a:t>
            </a:r>
          </a:p>
        </p:txBody>
      </p:sp>
      <p:sp>
        <p:nvSpPr>
          <p:cNvPr id="56323"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Using the parent pointers, we can now construct the minimum spanning tree</a:t>
            </a:r>
          </a:p>
        </p:txBody>
      </p:sp>
      <p:graphicFrame>
        <p:nvGraphicFramePr>
          <p:cNvPr id="248895" name="Group 63"/>
          <p:cNvGraphicFramePr>
            <a:graphicFrameLocks noGrp="1"/>
          </p:cNvGraphicFramePr>
          <p:nvPr/>
        </p:nvGraphicFramePr>
        <p:xfrm>
          <a:off x="6300788" y="2781300"/>
          <a:ext cx="2663825" cy="3719509"/>
        </p:xfrm>
        <a:graphic>
          <a:graphicData uri="http://schemas.openxmlformats.org/drawingml/2006/table">
            <a:tbl>
              <a:tblPr/>
              <a:tblGrid>
                <a:gridCol w="431800">
                  <a:extLst>
                    <a:ext uri="{9D8B030D-6E8A-4147-A177-3AD203B41FA5}">
                      <a16:colId xmlns:a16="http://schemas.microsoft.com/office/drawing/2014/main" val="20000"/>
                    </a:ext>
                  </a:extLst>
                </a:gridCol>
                <a:gridCol w="360362">
                  <a:extLst>
                    <a:ext uri="{9D8B030D-6E8A-4147-A177-3AD203B41FA5}">
                      <a16:colId xmlns:a16="http://schemas.microsoft.com/office/drawing/2014/main" val="20001"/>
                    </a:ext>
                  </a:extLst>
                </a:gridCol>
                <a:gridCol w="1008063">
                  <a:extLst>
                    <a:ext uri="{9D8B030D-6E8A-4147-A177-3AD203B41FA5}">
                      <a16:colId xmlns:a16="http://schemas.microsoft.com/office/drawing/2014/main" val="20002"/>
                    </a:ext>
                  </a:extLst>
                </a:gridCol>
                <a:gridCol w="863600">
                  <a:extLst>
                    <a:ext uri="{9D8B030D-6E8A-4147-A177-3AD203B41FA5}">
                      <a16:colId xmlns:a16="http://schemas.microsoft.com/office/drawing/2014/main" val="20003"/>
                    </a:ext>
                  </a:extLst>
                </a:gridCol>
              </a:tblGrid>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Arial" charset="0"/>
                        </a:rPr>
                        <a:t>Distance</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Parent</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2711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rgbClr val="FF0000"/>
                          </a:solidFill>
                          <a:effectLst/>
                          <a:latin typeface="Arial" charset="0"/>
                        </a:rPr>
                        <a:t>1</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0</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0</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2</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2</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4</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3</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2</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2</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4</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1</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1</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5</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2</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3</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6</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1</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2</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7</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4</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5</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8</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1</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5</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9</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3</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8</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bl>
          </a:graphicData>
        </a:graphic>
      </p:graphicFrame>
      <p:pic>
        <p:nvPicPr>
          <p:cNvPr id="56381" name="Picture 65" descr="st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613" y="3808413"/>
            <a:ext cx="3959225" cy="2273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52735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r>
              <a:rPr lang="en-US" altLang="en-US" dirty="0">
                <a:latin typeface="Arial" charset="0"/>
                <a:cs typeface="Arial" charset="0"/>
              </a:rPr>
              <a:t>Spanning trees</a:t>
            </a:r>
          </a:p>
        </p:txBody>
      </p:sp>
      <p:sp>
        <p:nvSpPr>
          <p:cNvPr id="13315"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These </a:t>
            </a:r>
            <a:r>
              <a:rPr lang="en-US" altLang="en-US" dirty="0">
                <a:latin typeface="Times New Roman" pitchFamily="18" charset="0"/>
                <a:cs typeface="Arial" charset="0"/>
              </a:rPr>
              <a:t>15</a:t>
            </a:r>
            <a:r>
              <a:rPr lang="en-US" altLang="en-US" dirty="0">
                <a:latin typeface="Arial" charset="0"/>
                <a:cs typeface="Arial" charset="0"/>
              </a:rPr>
              <a:t> edges form a spanning tree</a:t>
            </a:r>
          </a:p>
        </p:txBody>
      </p:sp>
      <p:pic>
        <p:nvPicPr>
          <p:cNvPr id="13316" name="Picture 4" descr="s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6375" y="3213100"/>
            <a:ext cx="6119813" cy="238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6644489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p:txBody>
          <a:bodyPr/>
          <a:lstStyle/>
          <a:p>
            <a:r>
              <a:rPr lang="en-US" altLang="en-US">
                <a:latin typeface="Arial" charset="0"/>
                <a:cs typeface="Arial" charset="0"/>
              </a:rPr>
              <a:t>Prim’s Algorithm</a:t>
            </a:r>
          </a:p>
        </p:txBody>
      </p:sp>
      <p:sp>
        <p:nvSpPr>
          <p:cNvPr id="57347"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To summarize:</a:t>
            </a:r>
          </a:p>
          <a:p>
            <a:pPr lvl="1"/>
            <a:r>
              <a:rPr lang="en-US" altLang="en-US" dirty="0">
                <a:latin typeface="Arial" charset="0"/>
                <a:cs typeface="Arial" charset="0"/>
              </a:rPr>
              <a:t>we begin with a vertex which represents the root</a:t>
            </a:r>
          </a:p>
          <a:p>
            <a:pPr lvl="1"/>
            <a:r>
              <a:rPr lang="en-US" altLang="en-US" dirty="0">
                <a:latin typeface="Arial" charset="0"/>
                <a:cs typeface="Arial" charset="0"/>
              </a:rPr>
              <a:t>starting with this trivial tree and iteration, we find the shortest edge which we can add to this already existing tree to expand it</a:t>
            </a:r>
          </a:p>
        </p:txBody>
      </p:sp>
    </p:spTree>
    <p:extLst>
      <p:ext uri="{BB962C8B-B14F-4D97-AF65-F5344CB8AC3E}">
        <p14:creationId xmlns:p14="http://schemas.microsoft.com/office/powerpoint/2010/main" val="183387532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p:txBody>
          <a:bodyPr/>
          <a:lstStyle/>
          <a:p>
            <a:r>
              <a:rPr lang="en-US" altLang="en-US" dirty="0">
                <a:latin typeface="Arial" charset="0"/>
                <a:cs typeface="Arial" charset="0"/>
              </a:rPr>
              <a:t>Implementation and analysis</a:t>
            </a:r>
          </a:p>
        </p:txBody>
      </p:sp>
      <p:sp>
        <p:nvSpPr>
          <p:cNvPr id="65539" name="Rectangle 3"/>
          <p:cNvSpPr>
            <a:spLocks noGrp="1" noChangeArrowheads="1"/>
          </p:cNvSpPr>
          <p:nvPr>
            <p:ph type="body" idx="1"/>
          </p:nvPr>
        </p:nvSpPr>
        <p:spPr/>
        <p:txBody>
          <a:bodyPr/>
          <a:lstStyle/>
          <a:p>
            <a:pPr marL="342900" lvl="1" indent="-342900">
              <a:buNone/>
              <a:defRPr/>
            </a:pPr>
            <a:r>
              <a:rPr lang="en-US" dirty="0">
                <a:latin typeface="Arial" charset="0"/>
                <a:cs typeface="Arial" charset="0"/>
              </a:rPr>
              <a:t>	The initialization requires </a:t>
            </a:r>
            <a:r>
              <a:rPr lang="en-US" dirty="0">
                <a:latin typeface="Symbol" pitchFamily="18" charset="2"/>
                <a:cs typeface="Arial" charset="0"/>
              </a:rPr>
              <a:t>Q</a:t>
            </a:r>
            <a:r>
              <a:rPr lang="en-US" dirty="0">
                <a:latin typeface="Times New Roman" pitchFamily="18" charset="0"/>
                <a:cs typeface="Times New Roman" pitchFamily="18" charset="0"/>
              </a:rPr>
              <a:t>(</a:t>
            </a:r>
            <a:r>
              <a:rPr lang="en-US" dirty="0">
                <a:latin typeface="Times New Roman" pitchFamily="18" charset="0"/>
                <a:cs typeface="Arial" charset="0"/>
              </a:rPr>
              <a:t>|</a:t>
            </a:r>
            <a:r>
              <a:rPr lang="en-US" i="1" dirty="0">
                <a:latin typeface="Times New Roman" pitchFamily="18" charset="0"/>
                <a:cs typeface="Arial" charset="0"/>
              </a:rPr>
              <a:t>V</a:t>
            </a:r>
            <a:r>
              <a:rPr lang="en-US" dirty="0">
                <a:latin typeface="Times New Roman" pitchFamily="18" charset="0"/>
                <a:cs typeface="Arial" charset="0"/>
              </a:rPr>
              <a:t>|) </a:t>
            </a:r>
            <a:r>
              <a:rPr lang="en-US" dirty="0">
                <a:latin typeface="Arial" charset="0"/>
                <a:cs typeface="Arial" charset="0"/>
              </a:rPr>
              <a:t>memory and run time</a:t>
            </a:r>
          </a:p>
          <a:p>
            <a:pPr marL="342900" lvl="1" indent="-342900">
              <a:buNone/>
              <a:defRPr/>
            </a:pPr>
            <a:endParaRPr lang="en-US" dirty="0">
              <a:latin typeface="Arial" charset="0"/>
              <a:cs typeface="Arial" charset="0"/>
            </a:endParaRPr>
          </a:p>
          <a:p>
            <a:pPr marL="342900" lvl="1" indent="-342900">
              <a:buNone/>
              <a:defRPr/>
            </a:pPr>
            <a:r>
              <a:rPr lang="en-US" dirty="0">
                <a:latin typeface="Arial" charset="0"/>
                <a:cs typeface="Arial" charset="0"/>
              </a:rPr>
              <a:t>	We iterate </a:t>
            </a:r>
            <a:r>
              <a:rPr lang="en-US" dirty="0">
                <a:latin typeface="Times New Roman" pitchFamily="18" charset="0"/>
                <a:cs typeface="Arial" charset="0"/>
              </a:rPr>
              <a:t>|</a:t>
            </a:r>
            <a:r>
              <a:rPr lang="en-US" i="1" dirty="0">
                <a:latin typeface="Times New Roman" pitchFamily="18" charset="0"/>
                <a:cs typeface="Arial" charset="0"/>
              </a:rPr>
              <a:t>V</a:t>
            </a:r>
            <a:r>
              <a:rPr lang="en-US" dirty="0">
                <a:latin typeface="Times New Roman" pitchFamily="18" charset="0"/>
                <a:cs typeface="Arial" charset="0"/>
              </a:rPr>
              <a:t>| – 1 </a:t>
            </a:r>
            <a:r>
              <a:rPr lang="en-US" dirty="0">
                <a:latin typeface="Arial" charset="0"/>
                <a:cs typeface="Arial" charset="0"/>
              </a:rPr>
              <a:t> times, each time finding the </a:t>
            </a:r>
            <a:r>
              <a:rPr lang="en-US" i="1" dirty="0">
                <a:latin typeface="Arial" charset="0"/>
                <a:cs typeface="Arial" charset="0"/>
              </a:rPr>
              <a:t>closest </a:t>
            </a:r>
            <a:r>
              <a:rPr lang="en-US" dirty="0">
                <a:latin typeface="Arial" charset="0"/>
                <a:cs typeface="Arial" charset="0"/>
              </a:rPr>
              <a:t>vertex</a:t>
            </a:r>
          </a:p>
          <a:p>
            <a:pPr lvl="1">
              <a:defRPr/>
            </a:pPr>
            <a:r>
              <a:rPr lang="en-US" dirty="0">
                <a:solidFill>
                  <a:prstClr val="black"/>
                </a:solidFill>
                <a:latin typeface="Arial" charset="0"/>
                <a:cs typeface="Arial" charset="0"/>
              </a:rPr>
              <a:t>Iterating through the table requires is </a:t>
            </a:r>
            <a:r>
              <a:rPr lang="en-US" dirty="0">
                <a:latin typeface="Symbol" pitchFamily="18" charset="2"/>
                <a:cs typeface="Arial" charset="0"/>
              </a:rPr>
              <a:t>Q</a:t>
            </a:r>
            <a:r>
              <a:rPr lang="en-US" dirty="0">
                <a:solidFill>
                  <a:prstClr val="black"/>
                </a:solidFill>
                <a:latin typeface="Times New Roman" pitchFamily="18" charset="0"/>
                <a:cs typeface="Arial" charset="0"/>
              </a:rPr>
              <a:t>(|</a:t>
            </a:r>
            <a:r>
              <a:rPr lang="en-US" i="1" dirty="0">
                <a:solidFill>
                  <a:prstClr val="black"/>
                </a:solidFill>
                <a:latin typeface="Times New Roman" pitchFamily="18" charset="0"/>
                <a:cs typeface="Arial" charset="0"/>
              </a:rPr>
              <a:t>V</a:t>
            </a:r>
            <a:r>
              <a:rPr lang="en-US" dirty="0">
                <a:solidFill>
                  <a:prstClr val="black"/>
                </a:solidFill>
                <a:latin typeface="Times New Roman" pitchFamily="18" charset="0"/>
                <a:cs typeface="Arial" charset="0"/>
              </a:rPr>
              <a:t>|)</a:t>
            </a:r>
            <a:r>
              <a:rPr lang="en-US" dirty="0">
                <a:latin typeface="Arial" charset="0"/>
                <a:cs typeface="Arial" charset="0"/>
              </a:rPr>
              <a:t> time</a:t>
            </a:r>
          </a:p>
          <a:p>
            <a:pPr lvl="1">
              <a:defRPr/>
            </a:pPr>
            <a:r>
              <a:rPr lang="en-US" dirty="0">
                <a:solidFill>
                  <a:prstClr val="black"/>
                </a:solidFill>
                <a:latin typeface="Arial" charset="0"/>
                <a:cs typeface="Arial" charset="0"/>
              </a:rPr>
              <a:t>Each time we find a vertex, we must check all of its neighbors</a:t>
            </a:r>
          </a:p>
          <a:p>
            <a:pPr marL="342900" lvl="1" indent="-342900">
              <a:buNone/>
              <a:defRPr/>
            </a:pPr>
            <a:r>
              <a:rPr lang="en-US" dirty="0">
                <a:solidFill>
                  <a:prstClr val="black"/>
                </a:solidFill>
                <a:latin typeface="Arial" charset="0"/>
                <a:cs typeface="Arial" charset="0"/>
              </a:rPr>
              <a:t>	With an adjacency list, the run time is </a:t>
            </a:r>
            <a:r>
              <a:rPr lang="en-US" dirty="0">
                <a:latin typeface="Symbol" pitchFamily="18" charset="2"/>
                <a:cs typeface="Arial" charset="0"/>
              </a:rPr>
              <a:t>Q</a:t>
            </a:r>
            <a:r>
              <a:rPr lang="en-US" dirty="0">
                <a:solidFill>
                  <a:prstClr val="black"/>
                </a:solidFill>
                <a:latin typeface="Times New Roman" pitchFamily="18" charset="0"/>
                <a:cs typeface="Arial" charset="0"/>
              </a:rPr>
              <a:t>(|</a:t>
            </a:r>
            <a:r>
              <a:rPr lang="en-US" i="1" dirty="0">
                <a:solidFill>
                  <a:prstClr val="black"/>
                </a:solidFill>
                <a:latin typeface="Times New Roman" pitchFamily="18" charset="0"/>
                <a:cs typeface="Arial" charset="0"/>
              </a:rPr>
              <a:t>V</a:t>
            </a:r>
            <a:r>
              <a:rPr lang="en-US" dirty="0">
                <a:solidFill>
                  <a:prstClr val="black"/>
                </a:solidFill>
                <a:latin typeface="Times New Roman" pitchFamily="18" charset="0"/>
                <a:cs typeface="Arial" charset="0"/>
              </a:rPr>
              <a:t>|</a:t>
            </a:r>
            <a:r>
              <a:rPr lang="en-US" baseline="30000" dirty="0">
                <a:solidFill>
                  <a:prstClr val="black"/>
                </a:solidFill>
                <a:latin typeface="Times New Roman" pitchFamily="18" charset="0"/>
                <a:cs typeface="Arial" charset="0"/>
              </a:rPr>
              <a:t>2</a:t>
            </a:r>
            <a:r>
              <a:rPr lang="en-US" dirty="0">
                <a:solidFill>
                  <a:prstClr val="black"/>
                </a:solidFill>
                <a:latin typeface="Times New Roman" pitchFamily="18" charset="0"/>
                <a:cs typeface="Arial" charset="0"/>
              </a:rPr>
              <a:t> + |</a:t>
            </a:r>
            <a:r>
              <a:rPr lang="en-US" i="1" dirty="0">
                <a:solidFill>
                  <a:prstClr val="black"/>
                </a:solidFill>
                <a:latin typeface="Times New Roman" pitchFamily="18" charset="0"/>
                <a:cs typeface="Arial" charset="0"/>
              </a:rPr>
              <a:t>E</a:t>
            </a:r>
            <a:r>
              <a:rPr lang="en-US" dirty="0">
                <a:solidFill>
                  <a:prstClr val="black"/>
                </a:solidFill>
                <a:latin typeface="Times New Roman" pitchFamily="18" charset="0"/>
                <a:cs typeface="Arial" charset="0"/>
              </a:rPr>
              <a:t>|) = </a:t>
            </a:r>
            <a:r>
              <a:rPr lang="en-US" dirty="0">
                <a:latin typeface="Symbol" pitchFamily="18" charset="2"/>
                <a:cs typeface="Arial" charset="0"/>
              </a:rPr>
              <a:t>Q</a:t>
            </a:r>
            <a:r>
              <a:rPr lang="en-US" dirty="0">
                <a:solidFill>
                  <a:prstClr val="black"/>
                </a:solidFill>
                <a:latin typeface="Times New Roman" pitchFamily="18" charset="0"/>
                <a:cs typeface="Arial" charset="0"/>
              </a:rPr>
              <a:t>(|</a:t>
            </a:r>
            <a:r>
              <a:rPr lang="en-US" i="1" dirty="0">
                <a:solidFill>
                  <a:prstClr val="black"/>
                </a:solidFill>
                <a:latin typeface="Times New Roman" pitchFamily="18" charset="0"/>
                <a:cs typeface="Arial" charset="0"/>
              </a:rPr>
              <a:t>V</a:t>
            </a:r>
            <a:r>
              <a:rPr lang="en-US" dirty="0">
                <a:solidFill>
                  <a:prstClr val="black"/>
                </a:solidFill>
                <a:latin typeface="Times New Roman" pitchFamily="18" charset="0"/>
                <a:cs typeface="Arial" charset="0"/>
              </a:rPr>
              <a:t>|</a:t>
            </a:r>
            <a:r>
              <a:rPr lang="en-US" baseline="30000" dirty="0">
                <a:solidFill>
                  <a:prstClr val="black"/>
                </a:solidFill>
                <a:latin typeface="Times New Roman" pitchFamily="18" charset="0"/>
                <a:cs typeface="Arial" charset="0"/>
              </a:rPr>
              <a:t>2</a:t>
            </a:r>
            <a:r>
              <a:rPr lang="en-US" dirty="0">
                <a:solidFill>
                  <a:prstClr val="black"/>
                </a:solidFill>
                <a:latin typeface="Times New Roman" pitchFamily="18" charset="0"/>
                <a:cs typeface="Arial" charset="0"/>
              </a:rPr>
              <a:t>)</a:t>
            </a:r>
            <a:r>
              <a:rPr lang="en-US" dirty="0">
                <a:solidFill>
                  <a:prstClr val="black"/>
                </a:solidFill>
                <a:latin typeface="Arial" charset="0"/>
                <a:cs typeface="Arial" charset="0"/>
              </a:rPr>
              <a:t> as </a:t>
            </a:r>
            <a:r>
              <a:rPr lang="en-US" dirty="0">
                <a:solidFill>
                  <a:prstClr val="black"/>
                </a:solidFill>
                <a:latin typeface="Times New Roman" pitchFamily="18" charset="0"/>
                <a:cs typeface="Arial" charset="0"/>
              </a:rPr>
              <a:t>|</a:t>
            </a:r>
            <a:r>
              <a:rPr lang="en-US" i="1" dirty="0">
                <a:solidFill>
                  <a:prstClr val="black"/>
                </a:solidFill>
                <a:latin typeface="Times New Roman" pitchFamily="18" charset="0"/>
                <a:cs typeface="Arial" charset="0"/>
              </a:rPr>
              <a:t>E</a:t>
            </a:r>
            <a:r>
              <a:rPr lang="en-US" dirty="0">
                <a:solidFill>
                  <a:prstClr val="black"/>
                </a:solidFill>
                <a:latin typeface="Times New Roman" pitchFamily="18" charset="0"/>
                <a:cs typeface="Arial" charset="0"/>
              </a:rPr>
              <a:t>| = O(|</a:t>
            </a:r>
            <a:r>
              <a:rPr lang="en-US" i="1" dirty="0">
                <a:solidFill>
                  <a:prstClr val="black"/>
                </a:solidFill>
                <a:latin typeface="Times New Roman" pitchFamily="18" charset="0"/>
                <a:cs typeface="Arial" charset="0"/>
              </a:rPr>
              <a:t>V</a:t>
            </a:r>
            <a:r>
              <a:rPr lang="en-US" dirty="0">
                <a:solidFill>
                  <a:prstClr val="black"/>
                </a:solidFill>
                <a:latin typeface="Times New Roman" pitchFamily="18" charset="0"/>
                <a:cs typeface="Arial" charset="0"/>
              </a:rPr>
              <a:t>|</a:t>
            </a:r>
            <a:r>
              <a:rPr lang="en-US" baseline="30000" dirty="0">
                <a:solidFill>
                  <a:prstClr val="black"/>
                </a:solidFill>
                <a:latin typeface="Times New Roman" pitchFamily="18" charset="0"/>
                <a:cs typeface="Arial" charset="0"/>
              </a:rPr>
              <a:t>2</a:t>
            </a:r>
            <a:r>
              <a:rPr lang="en-US" dirty="0">
                <a:solidFill>
                  <a:prstClr val="black"/>
                </a:solidFill>
                <a:latin typeface="Times New Roman" pitchFamily="18" charset="0"/>
                <a:cs typeface="Arial" charset="0"/>
              </a:rPr>
              <a:t>)</a:t>
            </a:r>
            <a:endParaRPr lang="en-US" dirty="0">
              <a:solidFill>
                <a:prstClr val="black"/>
              </a:solidFill>
              <a:latin typeface="Arial" charset="0"/>
              <a:cs typeface="Arial" charset="0"/>
            </a:endParaRPr>
          </a:p>
          <a:p>
            <a:pPr lvl="1">
              <a:defRPr/>
            </a:pPr>
            <a:endParaRPr lang="en-US" dirty="0">
              <a:solidFill>
                <a:prstClr val="black"/>
              </a:solidFill>
              <a:latin typeface="Arial" charset="0"/>
              <a:cs typeface="Arial" charset="0"/>
            </a:endParaRPr>
          </a:p>
          <a:p>
            <a:pPr marL="342900" lvl="1" indent="-342900">
              <a:buNone/>
              <a:defRPr/>
            </a:pPr>
            <a:r>
              <a:rPr lang="en-US" dirty="0">
                <a:latin typeface="Arial" charset="0"/>
                <a:cs typeface="Arial" charset="0"/>
              </a:rPr>
              <a:t>	Can we do better?</a:t>
            </a:r>
          </a:p>
          <a:p>
            <a:pPr lvl="1">
              <a:defRPr/>
            </a:pPr>
            <a:r>
              <a:rPr lang="en-US" dirty="0">
                <a:solidFill>
                  <a:prstClr val="black"/>
                </a:solidFill>
                <a:latin typeface="Arial" charset="0"/>
                <a:cs typeface="Arial" charset="0"/>
              </a:rPr>
              <a:t>At each iteration, we need to find the shortest edge</a:t>
            </a:r>
          </a:p>
          <a:p>
            <a:pPr lvl="1">
              <a:defRPr/>
            </a:pPr>
            <a:r>
              <a:rPr lang="en-US" dirty="0">
                <a:solidFill>
                  <a:prstClr val="black"/>
                </a:solidFill>
                <a:latin typeface="Arial" charset="0"/>
                <a:cs typeface="Arial" charset="0"/>
              </a:rPr>
              <a:t>How about a priority queue?</a:t>
            </a:r>
          </a:p>
          <a:p>
            <a:pPr lvl="2">
              <a:defRPr/>
            </a:pPr>
            <a:r>
              <a:rPr lang="en-US" dirty="0">
                <a:solidFill>
                  <a:prstClr val="black"/>
                </a:solidFill>
                <a:latin typeface="Arial" charset="0"/>
                <a:cs typeface="Arial" charset="0"/>
              </a:rPr>
              <a:t>Assume we are using a binary heap</a:t>
            </a:r>
          </a:p>
        </p:txBody>
      </p:sp>
    </p:spTree>
    <p:extLst>
      <p:ext uri="{BB962C8B-B14F-4D97-AF65-F5344CB8AC3E}">
        <p14:creationId xmlns:p14="http://schemas.microsoft.com/office/powerpoint/2010/main" val="1591831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5539">
                                            <p:txEl>
                                              <p:pRg st="7" end="7"/>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5539">
                                            <p:txEl>
                                              <p:pRg st="8" end="8"/>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5539">
                                            <p:txEl>
                                              <p:pRg st="9" end="9"/>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5539">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p:txBody>
          <a:bodyPr/>
          <a:lstStyle/>
          <a:p>
            <a:r>
              <a:rPr lang="en-US" altLang="en-US" dirty="0">
                <a:latin typeface="Arial" charset="0"/>
                <a:cs typeface="Arial" charset="0"/>
              </a:rPr>
              <a:t>Implementation and analysis</a:t>
            </a:r>
          </a:p>
        </p:txBody>
      </p:sp>
      <p:sp>
        <p:nvSpPr>
          <p:cNvPr id="65539" name="Rectangle 3"/>
          <p:cNvSpPr>
            <a:spLocks noGrp="1" noChangeArrowheads="1"/>
          </p:cNvSpPr>
          <p:nvPr>
            <p:ph type="body" idx="1"/>
          </p:nvPr>
        </p:nvSpPr>
        <p:spPr/>
        <p:txBody>
          <a:bodyPr>
            <a:normAutofit/>
          </a:bodyPr>
          <a:lstStyle/>
          <a:p>
            <a:pPr marL="342900" lvl="1" indent="-342900">
              <a:buNone/>
              <a:defRPr/>
            </a:pPr>
            <a:r>
              <a:rPr lang="en-US" dirty="0">
                <a:latin typeface="Arial" charset="0"/>
                <a:cs typeface="Arial" charset="0"/>
              </a:rPr>
              <a:t>	The initialization still requires </a:t>
            </a:r>
            <a:r>
              <a:rPr lang="en-US" dirty="0">
                <a:latin typeface="Symbol" pitchFamily="18" charset="2"/>
                <a:cs typeface="Arial" charset="0"/>
              </a:rPr>
              <a:t>Q</a:t>
            </a:r>
            <a:r>
              <a:rPr lang="en-US" dirty="0">
                <a:latin typeface="Times New Roman" pitchFamily="18" charset="0"/>
                <a:cs typeface="Times New Roman" pitchFamily="18" charset="0"/>
              </a:rPr>
              <a:t>(</a:t>
            </a:r>
            <a:r>
              <a:rPr lang="en-US" dirty="0">
                <a:latin typeface="Times New Roman" pitchFamily="18" charset="0"/>
                <a:cs typeface="Arial" charset="0"/>
              </a:rPr>
              <a:t>|</a:t>
            </a:r>
            <a:r>
              <a:rPr lang="en-US" i="1" dirty="0">
                <a:latin typeface="Times New Roman" pitchFamily="18" charset="0"/>
                <a:cs typeface="Arial" charset="0"/>
              </a:rPr>
              <a:t>V</a:t>
            </a:r>
            <a:r>
              <a:rPr lang="en-US" dirty="0">
                <a:latin typeface="Times New Roman" pitchFamily="18" charset="0"/>
                <a:cs typeface="Arial" charset="0"/>
              </a:rPr>
              <a:t>|) </a:t>
            </a:r>
            <a:r>
              <a:rPr lang="en-US" dirty="0">
                <a:latin typeface="Arial" charset="0"/>
                <a:cs typeface="Arial" charset="0"/>
              </a:rPr>
              <a:t>memory and run time</a:t>
            </a:r>
          </a:p>
          <a:p>
            <a:pPr lvl="1">
              <a:defRPr/>
            </a:pPr>
            <a:r>
              <a:rPr lang="en-US" dirty="0">
                <a:solidFill>
                  <a:prstClr val="black"/>
                </a:solidFill>
                <a:latin typeface="Arial" charset="0"/>
                <a:cs typeface="Arial" charset="0"/>
              </a:rPr>
              <a:t>The priority queue will also requires </a:t>
            </a:r>
            <a:r>
              <a:rPr lang="en-US" dirty="0">
                <a:latin typeface="Symbol" pitchFamily="18" charset="2"/>
                <a:cs typeface="Arial" charset="0"/>
              </a:rPr>
              <a:t>O</a:t>
            </a:r>
            <a:r>
              <a:rPr lang="en-US" dirty="0">
                <a:latin typeface="Times New Roman" pitchFamily="18" charset="0"/>
                <a:cs typeface="Times New Roman" pitchFamily="18" charset="0"/>
              </a:rPr>
              <a:t>(</a:t>
            </a:r>
            <a:r>
              <a:rPr lang="en-US" dirty="0">
                <a:latin typeface="Times New Roman" pitchFamily="18" charset="0"/>
                <a:cs typeface="Arial" charset="0"/>
              </a:rPr>
              <a:t>|</a:t>
            </a:r>
            <a:r>
              <a:rPr lang="en-US" i="1" dirty="0">
                <a:latin typeface="Times New Roman" pitchFamily="18" charset="0"/>
                <a:cs typeface="Arial" charset="0"/>
              </a:rPr>
              <a:t>V</a:t>
            </a:r>
            <a:r>
              <a:rPr lang="en-US" dirty="0">
                <a:latin typeface="Times New Roman" pitchFamily="18" charset="0"/>
                <a:cs typeface="Arial" charset="0"/>
              </a:rPr>
              <a:t>|)</a:t>
            </a:r>
            <a:r>
              <a:rPr lang="en-US" dirty="0">
                <a:solidFill>
                  <a:prstClr val="black"/>
                </a:solidFill>
                <a:latin typeface="Arial" charset="0"/>
                <a:cs typeface="Arial" charset="0"/>
              </a:rPr>
              <a:t> memory</a:t>
            </a:r>
          </a:p>
          <a:p>
            <a:pPr marL="342900" lvl="1" indent="-342900">
              <a:buNone/>
              <a:defRPr/>
            </a:pPr>
            <a:endParaRPr lang="en-US" dirty="0">
              <a:latin typeface="Arial" charset="0"/>
              <a:cs typeface="Arial" charset="0"/>
            </a:endParaRPr>
          </a:p>
          <a:p>
            <a:pPr marL="342900" lvl="1" indent="-342900">
              <a:buNone/>
              <a:defRPr/>
            </a:pPr>
            <a:r>
              <a:rPr lang="en-US" dirty="0">
                <a:latin typeface="Arial" charset="0"/>
                <a:cs typeface="Arial" charset="0"/>
              </a:rPr>
              <a:t>	We iterate </a:t>
            </a:r>
            <a:r>
              <a:rPr lang="en-US" dirty="0">
                <a:latin typeface="Times New Roman" pitchFamily="18" charset="0"/>
                <a:cs typeface="Arial" charset="0"/>
              </a:rPr>
              <a:t>|</a:t>
            </a:r>
            <a:r>
              <a:rPr lang="en-US" i="1" dirty="0">
                <a:latin typeface="Times New Roman" pitchFamily="18" charset="0"/>
                <a:cs typeface="Arial" charset="0"/>
              </a:rPr>
              <a:t>V</a:t>
            </a:r>
            <a:r>
              <a:rPr lang="en-US" dirty="0">
                <a:latin typeface="Times New Roman" pitchFamily="18" charset="0"/>
                <a:cs typeface="Arial" charset="0"/>
              </a:rPr>
              <a:t>| – 1 </a:t>
            </a:r>
            <a:r>
              <a:rPr lang="en-US" dirty="0">
                <a:latin typeface="Arial" charset="0"/>
                <a:cs typeface="Arial" charset="0"/>
              </a:rPr>
              <a:t> times, each time finding the </a:t>
            </a:r>
            <a:r>
              <a:rPr lang="en-US" i="1" dirty="0">
                <a:latin typeface="Arial" charset="0"/>
                <a:cs typeface="Arial" charset="0"/>
              </a:rPr>
              <a:t>closest </a:t>
            </a:r>
            <a:r>
              <a:rPr lang="en-US" dirty="0">
                <a:latin typeface="Arial" charset="0"/>
                <a:cs typeface="Arial" charset="0"/>
              </a:rPr>
              <a:t>vertex</a:t>
            </a:r>
          </a:p>
          <a:p>
            <a:pPr lvl="1">
              <a:defRPr/>
            </a:pPr>
            <a:r>
              <a:rPr lang="en-US" altLang="zh-CN" dirty="0">
                <a:solidFill>
                  <a:prstClr val="black"/>
                </a:solidFill>
                <a:latin typeface="Arial" charset="0"/>
                <a:cs typeface="Arial" charset="0"/>
              </a:rPr>
              <a:t>The size of the priority queue is </a:t>
            </a:r>
            <a:r>
              <a:rPr lang="en-US" altLang="zh-CN" dirty="0">
                <a:latin typeface="Symbol" pitchFamily="18" charset="2"/>
                <a:cs typeface="Arial" charset="0"/>
              </a:rPr>
              <a:t>O</a:t>
            </a:r>
            <a:r>
              <a:rPr lang="en-US" altLang="zh-CN" dirty="0">
                <a:latin typeface="Times New Roman" pitchFamily="18" charset="0"/>
                <a:cs typeface="Times New Roman" pitchFamily="18" charset="0"/>
              </a:rPr>
              <a:t>(</a:t>
            </a:r>
            <a:r>
              <a:rPr lang="en-US" altLang="zh-CN" dirty="0">
                <a:latin typeface="Times New Roman" pitchFamily="18" charset="0"/>
                <a:cs typeface="Arial" charset="0"/>
              </a:rPr>
              <a:t>|</a:t>
            </a:r>
            <a:r>
              <a:rPr lang="en-US" altLang="zh-CN" i="1" dirty="0">
                <a:latin typeface="Times New Roman" pitchFamily="18" charset="0"/>
                <a:cs typeface="Arial" charset="0"/>
              </a:rPr>
              <a:t>V</a:t>
            </a:r>
            <a:r>
              <a:rPr lang="en-US" altLang="zh-CN" dirty="0">
                <a:latin typeface="Times New Roman" pitchFamily="18" charset="0"/>
                <a:cs typeface="Arial" charset="0"/>
              </a:rPr>
              <a:t>|)</a:t>
            </a:r>
            <a:endParaRPr lang="en-US" altLang="zh-CN" dirty="0">
              <a:solidFill>
                <a:prstClr val="black"/>
              </a:solidFill>
              <a:latin typeface="Arial" charset="0"/>
              <a:cs typeface="Arial" charset="0"/>
            </a:endParaRPr>
          </a:p>
          <a:p>
            <a:pPr lvl="1">
              <a:defRPr/>
            </a:pPr>
            <a:r>
              <a:rPr lang="en-US" dirty="0">
                <a:solidFill>
                  <a:prstClr val="black"/>
                </a:solidFill>
                <a:latin typeface="Arial" charset="0"/>
                <a:cs typeface="Arial" charset="0"/>
              </a:rPr>
              <a:t>Pop the closest vertex from the priority queue is </a:t>
            </a:r>
            <a:r>
              <a:rPr lang="en-US" altLang="zh-CN" dirty="0">
                <a:latin typeface="Times New Roman" pitchFamily="18" charset="0"/>
                <a:cs typeface="Times New Roman" pitchFamily="18" charset="0"/>
              </a:rPr>
              <a:t>O(</a:t>
            </a:r>
            <a:r>
              <a:rPr lang="en-US" altLang="zh-CN" dirty="0">
                <a:latin typeface="Times New Roman" pitchFamily="18" charset="0"/>
                <a:cs typeface="Arial" charset="0"/>
              </a:rPr>
              <a:t>ln(|</a:t>
            </a:r>
            <a:r>
              <a:rPr lang="en-US" altLang="zh-CN" i="1" dirty="0">
                <a:latin typeface="Times New Roman" pitchFamily="18" charset="0"/>
                <a:cs typeface="Arial" charset="0"/>
              </a:rPr>
              <a:t>V</a:t>
            </a:r>
            <a:r>
              <a:rPr lang="en-US" altLang="zh-CN" dirty="0">
                <a:latin typeface="Times New Roman" pitchFamily="18" charset="0"/>
                <a:cs typeface="Arial" charset="0"/>
              </a:rPr>
              <a:t>|))</a:t>
            </a:r>
            <a:endParaRPr lang="en-US" dirty="0">
              <a:solidFill>
                <a:prstClr val="black"/>
              </a:solidFill>
              <a:latin typeface="Arial" charset="0"/>
              <a:cs typeface="Arial" charset="0"/>
            </a:endParaRPr>
          </a:p>
          <a:p>
            <a:pPr lvl="1">
              <a:defRPr/>
            </a:pPr>
            <a:r>
              <a:rPr lang="en-US" altLang="zh-CN" dirty="0">
                <a:solidFill>
                  <a:prstClr val="black"/>
                </a:solidFill>
                <a:latin typeface="Arial" charset="0"/>
                <a:cs typeface="Arial" charset="0"/>
              </a:rPr>
              <a:t>For each of its neighbors, we may update the distance, which is </a:t>
            </a:r>
            <a:r>
              <a:rPr lang="en-US" altLang="zh-CN" dirty="0">
                <a:latin typeface="Times New Roman" pitchFamily="18" charset="0"/>
                <a:cs typeface="Times New Roman" pitchFamily="18" charset="0"/>
              </a:rPr>
              <a:t>O(</a:t>
            </a:r>
            <a:r>
              <a:rPr lang="en-US" altLang="zh-CN" dirty="0">
                <a:latin typeface="Times New Roman" pitchFamily="18" charset="0"/>
                <a:cs typeface="Arial" charset="0"/>
              </a:rPr>
              <a:t>ln(|</a:t>
            </a:r>
            <a:r>
              <a:rPr lang="en-US" altLang="zh-CN" i="1" dirty="0">
                <a:latin typeface="Times New Roman" pitchFamily="18" charset="0"/>
                <a:cs typeface="Arial" charset="0"/>
              </a:rPr>
              <a:t>V</a:t>
            </a:r>
            <a:r>
              <a:rPr lang="en-US" altLang="zh-CN" dirty="0">
                <a:latin typeface="Times New Roman" pitchFamily="18" charset="0"/>
                <a:cs typeface="Arial" charset="0"/>
              </a:rPr>
              <a:t>|)) </a:t>
            </a:r>
            <a:r>
              <a:rPr lang="en-US" altLang="zh-CN" dirty="0">
                <a:solidFill>
                  <a:prstClr val="black"/>
                </a:solidFill>
                <a:latin typeface="Arial" charset="0"/>
                <a:cs typeface="Arial" charset="0"/>
              </a:rPr>
              <a:t>(“decrease key” can be done with </a:t>
            </a:r>
            <a:r>
              <a:rPr lang="en-US" altLang="zh-CN" dirty="0">
                <a:latin typeface="Times New Roman" pitchFamily="18" charset="0"/>
                <a:cs typeface="Times New Roman" pitchFamily="18" charset="0"/>
              </a:rPr>
              <a:t>O(</a:t>
            </a:r>
            <a:r>
              <a:rPr lang="en-US" altLang="zh-CN" dirty="0">
                <a:latin typeface="Times New Roman" pitchFamily="18" charset="0"/>
                <a:cs typeface="Arial" charset="0"/>
              </a:rPr>
              <a:t>ln(|</a:t>
            </a:r>
            <a:r>
              <a:rPr lang="en-US" altLang="zh-CN" i="1" dirty="0">
                <a:latin typeface="Times New Roman" pitchFamily="18" charset="0"/>
                <a:cs typeface="Arial" charset="0"/>
              </a:rPr>
              <a:t>V</a:t>
            </a:r>
            <a:r>
              <a:rPr lang="en-US" altLang="zh-CN" dirty="0">
                <a:latin typeface="Times New Roman" pitchFamily="18" charset="0"/>
                <a:cs typeface="Arial" charset="0"/>
              </a:rPr>
              <a:t>|)) </a:t>
            </a:r>
            <a:r>
              <a:rPr lang="en-US" altLang="zh-CN" dirty="0">
                <a:solidFill>
                  <a:prstClr val="black"/>
                </a:solidFill>
                <a:latin typeface="Arial" charset="0"/>
                <a:cs typeface="Arial" charset="0"/>
              </a:rPr>
              <a:t>in a heap).</a:t>
            </a:r>
          </a:p>
          <a:p>
            <a:pPr marL="342900" lvl="1" indent="-342900">
              <a:buNone/>
              <a:defRPr/>
            </a:pPr>
            <a:r>
              <a:rPr lang="en-US" altLang="zh-CN" dirty="0">
                <a:solidFill>
                  <a:prstClr val="black"/>
                </a:solidFill>
                <a:latin typeface="Arial" charset="0"/>
                <a:cs typeface="Arial" charset="0"/>
              </a:rPr>
              <a:t>	With an adjacency list, </a:t>
            </a:r>
            <a:r>
              <a:rPr lang="en-US" dirty="0">
                <a:latin typeface="Arial" charset="0"/>
                <a:cs typeface="Arial" charset="0"/>
              </a:rPr>
              <a:t>the total run time is </a:t>
            </a:r>
            <a:r>
              <a:rPr lang="en-US" dirty="0">
                <a:latin typeface="Times New Roman" pitchFamily="18" charset="0"/>
                <a:cs typeface="Times New Roman" pitchFamily="18" charset="0"/>
              </a:rPr>
              <a:t>O(|</a:t>
            </a:r>
            <a:r>
              <a:rPr lang="en-US" i="1" dirty="0">
                <a:latin typeface="Times New Roman" pitchFamily="18" charset="0"/>
                <a:cs typeface="Arial" charset="0"/>
              </a:rPr>
              <a:t>V</a:t>
            </a:r>
            <a:r>
              <a:rPr lang="en-US" dirty="0">
                <a:latin typeface="Times New Roman" pitchFamily="18" charset="0"/>
                <a:cs typeface="Arial" charset="0"/>
              </a:rPr>
              <a:t>| ln(|</a:t>
            </a:r>
            <a:r>
              <a:rPr lang="en-US" i="1" dirty="0">
                <a:latin typeface="Times New Roman" pitchFamily="18" charset="0"/>
                <a:cs typeface="Arial" charset="0"/>
              </a:rPr>
              <a:t>V</a:t>
            </a:r>
            <a:r>
              <a:rPr lang="en-US" dirty="0">
                <a:latin typeface="Times New Roman" pitchFamily="18" charset="0"/>
                <a:cs typeface="Arial" charset="0"/>
              </a:rPr>
              <a:t>|) + </a:t>
            </a:r>
            <a:r>
              <a:rPr lang="en-US" dirty="0">
                <a:latin typeface="Times New Roman" pitchFamily="18" charset="0"/>
                <a:cs typeface="Times New Roman" pitchFamily="18" charset="0"/>
              </a:rPr>
              <a:t>|</a:t>
            </a:r>
            <a:r>
              <a:rPr lang="en-US" i="1" dirty="0">
                <a:latin typeface="Times New Roman" pitchFamily="18" charset="0"/>
                <a:cs typeface="Arial" charset="0"/>
              </a:rPr>
              <a:t>E</a:t>
            </a:r>
            <a:r>
              <a:rPr lang="en-US" dirty="0">
                <a:latin typeface="Times New Roman" pitchFamily="18" charset="0"/>
                <a:cs typeface="Arial" charset="0"/>
              </a:rPr>
              <a:t>| ln(|</a:t>
            </a:r>
            <a:r>
              <a:rPr lang="en-US" i="1" dirty="0">
                <a:latin typeface="Times New Roman" pitchFamily="18" charset="0"/>
                <a:cs typeface="Arial" charset="0"/>
              </a:rPr>
              <a:t>V</a:t>
            </a:r>
            <a:r>
              <a:rPr lang="en-US" dirty="0">
                <a:latin typeface="Times New Roman" pitchFamily="18" charset="0"/>
                <a:cs typeface="Arial" charset="0"/>
              </a:rPr>
              <a:t>|)) = </a:t>
            </a:r>
            <a:r>
              <a:rPr lang="en-US" dirty="0">
                <a:latin typeface="Times New Roman" pitchFamily="18" charset="0"/>
                <a:cs typeface="Times New Roman" pitchFamily="18" charset="0"/>
              </a:rPr>
              <a:t>O(|</a:t>
            </a:r>
            <a:r>
              <a:rPr lang="en-US" i="1" dirty="0">
                <a:latin typeface="Times New Roman" pitchFamily="18" charset="0"/>
                <a:cs typeface="Arial" charset="0"/>
              </a:rPr>
              <a:t>E</a:t>
            </a:r>
            <a:r>
              <a:rPr lang="en-US" dirty="0">
                <a:latin typeface="Times New Roman" pitchFamily="18" charset="0"/>
                <a:cs typeface="Arial" charset="0"/>
              </a:rPr>
              <a:t>| ln(|</a:t>
            </a:r>
            <a:r>
              <a:rPr lang="en-US" i="1" dirty="0">
                <a:latin typeface="Times New Roman" pitchFamily="18" charset="0"/>
                <a:cs typeface="Arial" charset="0"/>
              </a:rPr>
              <a:t>V</a:t>
            </a:r>
            <a:r>
              <a:rPr lang="en-US" dirty="0">
                <a:latin typeface="Times New Roman" pitchFamily="18" charset="0"/>
                <a:cs typeface="Arial" charset="0"/>
              </a:rPr>
              <a:t>|))</a:t>
            </a:r>
          </a:p>
          <a:p>
            <a:pPr marL="342900" lvl="1" indent="-342900">
              <a:buNone/>
              <a:defRPr/>
            </a:pPr>
            <a:endParaRPr lang="en-US" dirty="0">
              <a:latin typeface="Arial" charset="0"/>
              <a:cs typeface="Arial" charset="0"/>
            </a:endParaRPr>
          </a:p>
        </p:txBody>
      </p:sp>
    </p:spTree>
    <p:extLst>
      <p:ext uri="{BB962C8B-B14F-4D97-AF65-F5344CB8AC3E}">
        <p14:creationId xmlns:p14="http://schemas.microsoft.com/office/powerpoint/2010/main" val="146226848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p:txBody>
          <a:bodyPr/>
          <a:lstStyle/>
          <a:p>
            <a:r>
              <a:rPr lang="en-US" altLang="en-US" dirty="0">
                <a:latin typeface="Arial" charset="0"/>
                <a:cs typeface="Arial" charset="0"/>
              </a:rPr>
              <a:t>Implementation and analysis</a:t>
            </a:r>
          </a:p>
        </p:txBody>
      </p:sp>
      <p:sp>
        <p:nvSpPr>
          <p:cNvPr id="65539" name="Rectangle 3"/>
          <p:cNvSpPr>
            <a:spLocks noGrp="1" noChangeArrowheads="1"/>
          </p:cNvSpPr>
          <p:nvPr>
            <p:ph type="body" idx="1"/>
          </p:nvPr>
        </p:nvSpPr>
        <p:spPr/>
        <p:txBody>
          <a:bodyPr/>
          <a:lstStyle/>
          <a:p>
            <a:pPr marL="342900" lvl="1" indent="-342900">
              <a:buNone/>
              <a:defRPr/>
            </a:pPr>
            <a:r>
              <a:rPr lang="en-US" dirty="0">
                <a:latin typeface="Arial" charset="0"/>
                <a:cs typeface="Arial" charset="0"/>
              </a:rPr>
              <a:t>	Here is a worst-case graph if we were to start with Vertex A</a:t>
            </a:r>
          </a:p>
          <a:p>
            <a:pPr lvl="1">
              <a:defRPr/>
            </a:pPr>
            <a:r>
              <a:rPr lang="en-US" dirty="0">
                <a:solidFill>
                  <a:prstClr val="black"/>
                </a:solidFill>
                <a:latin typeface="Arial" charset="0"/>
                <a:cs typeface="Arial" charset="0"/>
              </a:rPr>
              <a:t>Assume that the adjacency lists are in order</a:t>
            </a:r>
          </a:p>
          <a:p>
            <a:pPr lvl="1">
              <a:defRPr/>
            </a:pPr>
            <a:r>
              <a:rPr lang="en-US" dirty="0">
                <a:solidFill>
                  <a:prstClr val="black"/>
                </a:solidFill>
                <a:latin typeface="Arial" charset="0"/>
                <a:cs typeface="Arial" charset="0"/>
              </a:rPr>
              <a:t>Each time, the edge is percolated to the top of the heap</a:t>
            </a:r>
          </a:p>
        </p:txBody>
      </p:sp>
      <p:pic>
        <p:nvPicPr>
          <p:cNvPr id="6146" name="Picture 2" descr="C:\Users\dwharder\Desktop\Untitle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3808" y="2780928"/>
            <a:ext cx="3314700" cy="31702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128001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latin typeface="Arial" charset="0"/>
                <a:cs typeface="Arial" charset="0"/>
              </a:rPr>
              <a:t>Implementation and analysis</a:t>
            </a:r>
            <a:endParaRPr lang="en-CA" dirty="0"/>
          </a:p>
        </p:txBody>
      </p:sp>
      <p:sp>
        <p:nvSpPr>
          <p:cNvPr id="3" name="Content Placeholder 2"/>
          <p:cNvSpPr>
            <a:spLocks noGrp="1"/>
          </p:cNvSpPr>
          <p:nvPr>
            <p:ph idx="1"/>
          </p:nvPr>
        </p:nvSpPr>
        <p:spPr/>
        <p:txBody>
          <a:bodyPr/>
          <a:lstStyle/>
          <a:p>
            <a:pPr marL="357188" indent="-357188">
              <a:buNone/>
            </a:pPr>
            <a:r>
              <a:rPr lang="en-CA" dirty="0"/>
              <a:t>	We could use a different heap structure:</a:t>
            </a:r>
          </a:p>
          <a:p>
            <a:pPr lvl="1"/>
            <a:r>
              <a:rPr lang="en-CA" dirty="0"/>
              <a:t>A Fibonacci heap is a node-based heap</a:t>
            </a:r>
          </a:p>
          <a:p>
            <a:pPr lvl="1"/>
            <a:r>
              <a:rPr lang="en-CA" dirty="0"/>
              <a:t>Pop is still </a:t>
            </a:r>
            <a:r>
              <a:rPr lang="en-US" dirty="0">
                <a:latin typeface="Times New Roman" pitchFamily="18" charset="0"/>
                <a:cs typeface="Times New Roman" pitchFamily="18" charset="0"/>
              </a:rPr>
              <a:t>O(</a:t>
            </a:r>
            <a:r>
              <a:rPr lang="en-US" dirty="0" err="1">
                <a:latin typeface="Times New Roman" pitchFamily="18" charset="0"/>
                <a:cs typeface="Arial" charset="0"/>
              </a:rPr>
              <a:t>ln</a:t>
            </a:r>
            <a:r>
              <a:rPr lang="en-US" dirty="0">
                <a:latin typeface="Times New Roman" pitchFamily="18" charset="0"/>
                <a:cs typeface="Arial" charset="0"/>
              </a:rPr>
              <a:t>(|</a:t>
            </a:r>
            <a:r>
              <a:rPr lang="en-US" i="1" dirty="0">
                <a:latin typeface="Times New Roman" pitchFamily="18" charset="0"/>
                <a:cs typeface="Arial" charset="0"/>
              </a:rPr>
              <a:t>V</a:t>
            </a:r>
            <a:r>
              <a:rPr lang="en-US" dirty="0">
                <a:latin typeface="Times New Roman" pitchFamily="18" charset="0"/>
                <a:cs typeface="Arial" charset="0"/>
              </a:rPr>
              <a:t>|))</a:t>
            </a:r>
            <a:r>
              <a:rPr lang="en-CA" dirty="0"/>
              <a:t>, but inserting and moving a key is </a:t>
            </a:r>
            <a:r>
              <a:rPr lang="en-US" dirty="0">
                <a:latin typeface="Symbol" pitchFamily="18" charset="2"/>
                <a:cs typeface="Arial" charset="0"/>
              </a:rPr>
              <a:t>Q</a:t>
            </a:r>
            <a:r>
              <a:rPr lang="en-US" dirty="0">
                <a:latin typeface="Times New Roman" pitchFamily="18" charset="0"/>
                <a:cs typeface="Times New Roman" pitchFamily="18" charset="0"/>
              </a:rPr>
              <a:t>(</a:t>
            </a:r>
            <a:r>
              <a:rPr lang="en-US" dirty="0">
                <a:latin typeface="Times New Roman" pitchFamily="18" charset="0"/>
                <a:cs typeface="Arial" charset="0"/>
              </a:rPr>
              <a:t>1)</a:t>
            </a:r>
            <a:endParaRPr lang="en-US" dirty="0">
              <a:latin typeface="Arial" charset="0"/>
              <a:cs typeface="Arial" charset="0"/>
            </a:endParaRPr>
          </a:p>
          <a:p>
            <a:pPr lvl="1">
              <a:defRPr/>
            </a:pPr>
            <a:r>
              <a:rPr lang="en-US" dirty="0">
                <a:solidFill>
                  <a:prstClr val="black"/>
                </a:solidFill>
                <a:latin typeface="Arial" charset="0"/>
                <a:cs typeface="Arial" charset="0"/>
              </a:rPr>
              <a:t>Thus, the overall run-time is </a:t>
            </a:r>
            <a:r>
              <a:rPr lang="en-US" dirty="0">
                <a:latin typeface="Times New Roman" pitchFamily="18" charset="0"/>
                <a:cs typeface="Times New Roman" pitchFamily="18" charset="0"/>
              </a:rPr>
              <a:t>O(|</a:t>
            </a:r>
            <a:r>
              <a:rPr lang="en-US" i="1" dirty="0">
                <a:latin typeface="Times New Roman" pitchFamily="18" charset="0"/>
                <a:cs typeface="Arial" charset="0"/>
              </a:rPr>
              <a:t>E</a:t>
            </a:r>
            <a:r>
              <a:rPr lang="en-US" dirty="0">
                <a:latin typeface="Times New Roman" pitchFamily="18" charset="0"/>
                <a:cs typeface="Arial" charset="0"/>
              </a:rPr>
              <a:t>| + |</a:t>
            </a:r>
            <a:r>
              <a:rPr lang="en-US" i="1" dirty="0">
                <a:latin typeface="Times New Roman" pitchFamily="18" charset="0"/>
                <a:cs typeface="Arial" charset="0"/>
              </a:rPr>
              <a:t>V</a:t>
            </a:r>
            <a:r>
              <a:rPr lang="en-US" dirty="0">
                <a:latin typeface="Times New Roman" pitchFamily="18" charset="0"/>
                <a:cs typeface="Arial" charset="0"/>
              </a:rPr>
              <a:t>| ln(|</a:t>
            </a:r>
            <a:r>
              <a:rPr lang="en-US" i="1" dirty="0">
                <a:latin typeface="Times New Roman" pitchFamily="18" charset="0"/>
                <a:cs typeface="Arial" charset="0"/>
              </a:rPr>
              <a:t>V</a:t>
            </a:r>
            <a:r>
              <a:rPr lang="en-US" dirty="0">
                <a:latin typeface="Times New Roman" pitchFamily="18" charset="0"/>
                <a:cs typeface="Arial" charset="0"/>
              </a:rPr>
              <a:t>|))</a:t>
            </a:r>
          </a:p>
        </p:txBody>
      </p:sp>
    </p:spTree>
    <p:extLst>
      <p:ext uri="{BB962C8B-B14F-4D97-AF65-F5344CB8AC3E}">
        <p14:creationId xmlns:p14="http://schemas.microsoft.com/office/powerpoint/2010/main" val="146824555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latin typeface="Arial" charset="0"/>
                <a:cs typeface="Arial" charset="0"/>
              </a:rPr>
              <a:t>Implementation and analysis</a:t>
            </a:r>
            <a:endParaRPr lang="en-CA" dirty="0"/>
          </a:p>
        </p:txBody>
      </p:sp>
      <p:sp>
        <p:nvSpPr>
          <p:cNvPr id="3" name="Content Placeholder 2"/>
          <p:cNvSpPr>
            <a:spLocks noGrp="1"/>
          </p:cNvSpPr>
          <p:nvPr>
            <p:ph idx="1"/>
          </p:nvPr>
        </p:nvSpPr>
        <p:spPr/>
        <p:txBody>
          <a:bodyPr/>
          <a:lstStyle/>
          <a:p>
            <a:pPr marL="357188" indent="-357188">
              <a:buNone/>
            </a:pPr>
            <a:r>
              <a:rPr lang="en-CA" dirty="0"/>
              <a:t>	Thus, we have two run times when using</a:t>
            </a:r>
          </a:p>
          <a:p>
            <a:pPr lvl="1"/>
            <a:r>
              <a:rPr lang="en-CA" dirty="0"/>
              <a:t>A binary heap:	</a:t>
            </a:r>
            <a:r>
              <a:rPr lang="en-US" dirty="0">
                <a:latin typeface="Times New Roman" pitchFamily="18" charset="0"/>
                <a:cs typeface="Times New Roman" pitchFamily="18" charset="0"/>
              </a:rPr>
              <a:t>O(|</a:t>
            </a:r>
            <a:r>
              <a:rPr lang="en-US" i="1" dirty="0">
                <a:latin typeface="Times New Roman" pitchFamily="18" charset="0"/>
                <a:cs typeface="Arial" charset="0"/>
              </a:rPr>
              <a:t>E</a:t>
            </a:r>
            <a:r>
              <a:rPr lang="en-US" dirty="0">
                <a:latin typeface="Times New Roman" pitchFamily="18" charset="0"/>
                <a:cs typeface="Arial" charset="0"/>
              </a:rPr>
              <a:t>| </a:t>
            </a:r>
            <a:r>
              <a:rPr lang="en-US" dirty="0" err="1">
                <a:latin typeface="Times New Roman" pitchFamily="18" charset="0"/>
                <a:cs typeface="Arial" charset="0"/>
              </a:rPr>
              <a:t>ln</a:t>
            </a:r>
            <a:r>
              <a:rPr lang="en-US" dirty="0">
                <a:latin typeface="Times New Roman" pitchFamily="18" charset="0"/>
                <a:cs typeface="Arial" charset="0"/>
              </a:rPr>
              <a:t>(|</a:t>
            </a:r>
            <a:r>
              <a:rPr lang="en-US" i="1" dirty="0">
                <a:latin typeface="Times New Roman" pitchFamily="18" charset="0"/>
                <a:cs typeface="Arial" charset="0"/>
              </a:rPr>
              <a:t>V</a:t>
            </a:r>
            <a:r>
              <a:rPr lang="en-US" dirty="0">
                <a:latin typeface="Times New Roman" pitchFamily="18" charset="0"/>
                <a:cs typeface="Arial" charset="0"/>
              </a:rPr>
              <a:t>|))</a:t>
            </a:r>
          </a:p>
          <a:p>
            <a:pPr lvl="1"/>
            <a:r>
              <a:rPr lang="en-CA" dirty="0"/>
              <a:t>A Fibonacci heap:	</a:t>
            </a:r>
            <a:r>
              <a:rPr lang="en-US" dirty="0">
                <a:latin typeface="Times New Roman" pitchFamily="18" charset="0"/>
                <a:cs typeface="Times New Roman" pitchFamily="18" charset="0"/>
              </a:rPr>
              <a:t>O(|</a:t>
            </a:r>
            <a:r>
              <a:rPr lang="en-US" i="1" dirty="0">
                <a:latin typeface="Times New Roman" pitchFamily="18" charset="0"/>
                <a:cs typeface="Arial" charset="0"/>
              </a:rPr>
              <a:t>E</a:t>
            </a:r>
            <a:r>
              <a:rPr lang="en-US" dirty="0">
                <a:latin typeface="Times New Roman" pitchFamily="18" charset="0"/>
                <a:cs typeface="Arial" charset="0"/>
              </a:rPr>
              <a:t>| + |</a:t>
            </a:r>
            <a:r>
              <a:rPr lang="en-US" i="1" dirty="0">
                <a:latin typeface="Times New Roman" pitchFamily="18" charset="0"/>
                <a:cs typeface="Arial" charset="0"/>
              </a:rPr>
              <a:t>V</a:t>
            </a:r>
            <a:r>
              <a:rPr lang="en-US" dirty="0">
                <a:latin typeface="Times New Roman" pitchFamily="18" charset="0"/>
                <a:cs typeface="Arial" charset="0"/>
              </a:rPr>
              <a:t>| </a:t>
            </a:r>
            <a:r>
              <a:rPr lang="en-US" dirty="0" err="1">
                <a:latin typeface="Times New Roman" pitchFamily="18" charset="0"/>
                <a:cs typeface="Arial" charset="0"/>
              </a:rPr>
              <a:t>ln</a:t>
            </a:r>
            <a:r>
              <a:rPr lang="en-US" dirty="0">
                <a:latin typeface="Times New Roman" pitchFamily="18" charset="0"/>
                <a:cs typeface="Arial" charset="0"/>
              </a:rPr>
              <a:t>(|</a:t>
            </a:r>
            <a:r>
              <a:rPr lang="en-US" i="1" dirty="0">
                <a:latin typeface="Times New Roman" pitchFamily="18" charset="0"/>
                <a:cs typeface="Arial" charset="0"/>
              </a:rPr>
              <a:t>V</a:t>
            </a:r>
            <a:r>
              <a:rPr lang="en-US" dirty="0">
                <a:latin typeface="Times New Roman" pitchFamily="18" charset="0"/>
                <a:cs typeface="Arial" charset="0"/>
              </a:rPr>
              <a:t>|))</a:t>
            </a:r>
          </a:p>
          <a:p>
            <a:pPr lvl="1"/>
            <a:endParaRPr lang="en-CA" dirty="0"/>
          </a:p>
          <a:p>
            <a:pPr marL="357188" indent="-357188">
              <a:buNone/>
            </a:pPr>
            <a:r>
              <a:rPr lang="en-CA" dirty="0"/>
              <a:t>	Questions:  Which is faster if </a:t>
            </a:r>
            <a:r>
              <a:rPr lang="en-US" dirty="0">
                <a:latin typeface="Times New Roman" pitchFamily="18" charset="0"/>
                <a:cs typeface="Times New Roman" pitchFamily="18" charset="0"/>
              </a:rPr>
              <a:t>|</a:t>
            </a:r>
            <a:r>
              <a:rPr lang="en-US" i="1" dirty="0">
                <a:latin typeface="Times New Roman" pitchFamily="18" charset="0"/>
                <a:cs typeface="Arial" charset="0"/>
              </a:rPr>
              <a:t>E</a:t>
            </a:r>
            <a:r>
              <a:rPr lang="en-US" dirty="0">
                <a:latin typeface="Times New Roman" pitchFamily="18" charset="0"/>
                <a:cs typeface="Arial" charset="0"/>
              </a:rPr>
              <a:t>| = </a:t>
            </a:r>
            <a:r>
              <a:rPr lang="en-US" dirty="0">
                <a:latin typeface="Symbol" pitchFamily="18" charset="2"/>
                <a:cs typeface="Arial" charset="0"/>
              </a:rPr>
              <a:t>Q</a:t>
            </a:r>
            <a:r>
              <a:rPr lang="en-US" dirty="0">
                <a:latin typeface="Times New Roman" pitchFamily="18" charset="0"/>
                <a:cs typeface="Times New Roman" pitchFamily="18" charset="0"/>
              </a:rPr>
              <a:t>(</a:t>
            </a:r>
            <a:r>
              <a:rPr lang="en-US" dirty="0">
                <a:latin typeface="Times New Roman" pitchFamily="18" charset="0"/>
                <a:cs typeface="Arial" charset="0"/>
              </a:rPr>
              <a:t>|</a:t>
            </a:r>
            <a:r>
              <a:rPr lang="en-US" i="1" dirty="0">
                <a:latin typeface="Times New Roman" pitchFamily="18" charset="0"/>
                <a:cs typeface="Arial" charset="0"/>
              </a:rPr>
              <a:t>V</a:t>
            </a:r>
            <a:r>
              <a:rPr lang="en-US" dirty="0">
                <a:latin typeface="Times New Roman" pitchFamily="18" charset="0"/>
                <a:cs typeface="Arial" charset="0"/>
              </a:rPr>
              <a:t>|)</a:t>
            </a:r>
            <a:r>
              <a:rPr lang="en-CA" dirty="0"/>
              <a:t>?   How about if </a:t>
            </a:r>
            <a:r>
              <a:rPr lang="en-US" dirty="0">
                <a:latin typeface="Times New Roman" pitchFamily="18" charset="0"/>
                <a:cs typeface="Times New Roman" pitchFamily="18" charset="0"/>
              </a:rPr>
              <a:t>|</a:t>
            </a:r>
            <a:r>
              <a:rPr lang="en-US" i="1" dirty="0">
                <a:latin typeface="Times New Roman" pitchFamily="18" charset="0"/>
                <a:cs typeface="Arial" charset="0"/>
              </a:rPr>
              <a:t>E</a:t>
            </a:r>
            <a:r>
              <a:rPr lang="en-US" dirty="0">
                <a:latin typeface="Times New Roman" pitchFamily="18" charset="0"/>
                <a:cs typeface="Arial" charset="0"/>
              </a:rPr>
              <a:t>| = </a:t>
            </a:r>
            <a:r>
              <a:rPr lang="en-US" dirty="0">
                <a:latin typeface="Symbol" pitchFamily="18" charset="2"/>
                <a:cs typeface="Arial" charset="0"/>
              </a:rPr>
              <a:t>Q</a:t>
            </a:r>
            <a:r>
              <a:rPr lang="en-US" dirty="0">
                <a:latin typeface="Times New Roman" pitchFamily="18" charset="0"/>
                <a:cs typeface="Times New Roman" pitchFamily="18" charset="0"/>
              </a:rPr>
              <a:t>(</a:t>
            </a:r>
            <a:r>
              <a:rPr lang="en-US" dirty="0">
                <a:latin typeface="Times New Roman" pitchFamily="18" charset="0"/>
                <a:cs typeface="Arial" charset="0"/>
              </a:rPr>
              <a:t>|</a:t>
            </a:r>
            <a:r>
              <a:rPr lang="en-US" i="1" dirty="0">
                <a:latin typeface="Times New Roman" pitchFamily="18" charset="0"/>
                <a:cs typeface="Arial" charset="0"/>
              </a:rPr>
              <a:t>V</a:t>
            </a:r>
            <a:r>
              <a:rPr lang="en-US" dirty="0">
                <a:latin typeface="Times New Roman" pitchFamily="18" charset="0"/>
                <a:cs typeface="Arial" charset="0"/>
              </a:rPr>
              <a:t>|</a:t>
            </a:r>
            <a:r>
              <a:rPr lang="en-US" baseline="30000" dirty="0">
                <a:latin typeface="Times New Roman" pitchFamily="18" charset="0"/>
                <a:cs typeface="Arial" charset="0"/>
              </a:rPr>
              <a:t>2</a:t>
            </a:r>
            <a:r>
              <a:rPr lang="en-US" dirty="0">
                <a:latin typeface="Times New Roman" pitchFamily="18" charset="0"/>
                <a:cs typeface="Arial" charset="0"/>
              </a:rPr>
              <a:t>)</a:t>
            </a:r>
            <a:r>
              <a:rPr lang="en-CA" dirty="0"/>
              <a:t>?</a:t>
            </a:r>
            <a:endParaRPr lang="en-US" dirty="0">
              <a:solidFill>
                <a:prstClr val="black"/>
              </a:solidFill>
              <a:latin typeface="Arial" charset="0"/>
              <a:cs typeface="Arial" charset="0"/>
            </a:endParaRPr>
          </a:p>
        </p:txBody>
      </p:sp>
    </p:spTree>
    <p:extLst>
      <p:ext uri="{BB962C8B-B14F-4D97-AF65-F5344CB8AC3E}">
        <p14:creationId xmlns:p14="http://schemas.microsoft.com/office/powerpoint/2010/main" val="218821725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p:txBody>
          <a:bodyPr/>
          <a:lstStyle/>
          <a:p>
            <a:r>
              <a:rPr lang="en-US" altLang="en-US">
                <a:latin typeface="Arial" charset="0"/>
                <a:cs typeface="Arial" charset="0"/>
              </a:rPr>
              <a:t>Summary</a:t>
            </a:r>
          </a:p>
        </p:txBody>
      </p:sp>
      <p:sp>
        <p:nvSpPr>
          <p:cNvPr id="64515"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We have seen an algorithm for finding minimum spanning trees</a:t>
            </a:r>
          </a:p>
          <a:p>
            <a:pPr lvl="1"/>
            <a:r>
              <a:rPr lang="en-US" altLang="en-US" dirty="0">
                <a:latin typeface="Arial" charset="0"/>
                <a:cs typeface="Arial" charset="0"/>
              </a:rPr>
              <a:t>Start with a trivial minimum spanning tree and grow it</a:t>
            </a:r>
          </a:p>
          <a:p>
            <a:pPr lvl="1"/>
            <a:r>
              <a:rPr lang="en-US" altLang="en-US" dirty="0">
                <a:latin typeface="Arial" charset="0"/>
                <a:cs typeface="Arial" charset="0"/>
              </a:rPr>
              <a:t>An alternate algorithm, Kruskal’s algorithm, uses a different approach</a:t>
            </a:r>
          </a:p>
          <a:p>
            <a:pPr>
              <a:buFont typeface="Arial" charset="0"/>
              <a:buNone/>
            </a:pPr>
            <a:endParaRPr lang="en-US" altLang="en-US" dirty="0">
              <a:latin typeface="Arial" charset="0"/>
              <a:cs typeface="Arial" charset="0"/>
            </a:endParaRPr>
          </a:p>
          <a:p>
            <a:pPr>
              <a:buFont typeface="Arial" charset="0"/>
              <a:buNone/>
            </a:pPr>
            <a:r>
              <a:rPr lang="en-US" altLang="en-US" dirty="0">
                <a:latin typeface="Arial" charset="0"/>
                <a:cs typeface="Arial" charset="0"/>
              </a:rPr>
              <a:t>	Prim’s algorithm finds an edge with least weight which grows an already existing tree</a:t>
            </a:r>
          </a:p>
          <a:p>
            <a:pPr lvl="1"/>
            <a:r>
              <a:rPr lang="en-US" altLang="en-US" dirty="0">
                <a:latin typeface="Arial" charset="0"/>
                <a:cs typeface="Arial" charset="0"/>
              </a:rPr>
              <a:t>It solves the problem in </a:t>
            </a:r>
            <a:r>
              <a:rPr lang="en-US" altLang="en-US" dirty="0">
                <a:latin typeface="Times New Roman" pitchFamily="18" charset="0"/>
                <a:cs typeface="Arial" charset="0"/>
              </a:rPr>
              <a:t>O(|E| </a:t>
            </a:r>
            <a:r>
              <a:rPr lang="en-US" altLang="en-US" dirty="0" err="1">
                <a:latin typeface="Times New Roman" pitchFamily="18" charset="0"/>
                <a:cs typeface="Arial" charset="0"/>
              </a:rPr>
              <a:t>ln</a:t>
            </a:r>
            <a:r>
              <a:rPr lang="en-US" altLang="en-US" dirty="0">
                <a:latin typeface="Times New Roman" pitchFamily="18" charset="0"/>
                <a:cs typeface="Arial" charset="0"/>
              </a:rPr>
              <a:t>(|V|))</a:t>
            </a:r>
            <a:r>
              <a:rPr lang="en-US" altLang="en-US" dirty="0">
                <a:latin typeface="Arial" charset="0"/>
                <a:cs typeface="Arial" charset="0"/>
              </a:rPr>
              <a:t> time</a:t>
            </a:r>
          </a:p>
        </p:txBody>
      </p:sp>
    </p:spTree>
    <p:extLst>
      <p:ext uri="{BB962C8B-B14F-4D97-AF65-F5344CB8AC3E}">
        <p14:creationId xmlns:p14="http://schemas.microsoft.com/office/powerpoint/2010/main" val="265791786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Outline</a:t>
            </a:r>
            <a:endParaRPr lang="zh-CN" altLang="en-US" dirty="0"/>
          </a:p>
        </p:txBody>
      </p:sp>
      <p:sp>
        <p:nvSpPr>
          <p:cNvPr id="3" name="Content Placeholder 2"/>
          <p:cNvSpPr>
            <a:spLocks noGrp="1"/>
          </p:cNvSpPr>
          <p:nvPr>
            <p:ph idx="1"/>
          </p:nvPr>
        </p:nvSpPr>
        <p:spPr/>
        <p:txBody>
          <a:bodyPr/>
          <a:lstStyle/>
          <a:p>
            <a:r>
              <a:rPr lang="en-US" altLang="zh-CN" dirty="0"/>
              <a:t>Definition and applications</a:t>
            </a:r>
          </a:p>
          <a:p>
            <a:r>
              <a:rPr lang="en-US" altLang="zh-CN" dirty="0"/>
              <a:t>Prim’s algorithm</a:t>
            </a:r>
          </a:p>
          <a:p>
            <a:r>
              <a:rPr lang="en-US" altLang="zh-CN" dirty="0" err="1">
                <a:solidFill>
                  <a:srgbClr val="FF0000"/>
                </a:solidFill>
              </a:rPr>
              <a:t>Kruskal’s</a:t>
            </a:r>
            <a:r>
              <a:rPr lang="en-US" altLang="zh-CN" dirty="0">
                <a:solidFill>
                  <a:srgbClr val="FF0000"/>
                </a:solidFill>
              </a:rPr>
              <a:t> algorithm</a:t>
            </a:r>
          </a:p>
          <a:p>
            <a:endParaRPr lang="zh-CN" altLang="en-US" dirty="0"/>
          </a:p>
        </p:txBody>
      </p:sp>
    </p:spTree>
    <p:extLst>
      <p:ext uri="{BB962C8B-B14F-4D97-AF65-F5344CB8AC3E}">
        <p14:creationId xmlns:p14="http://schemas.microsoft.com/office/powerpoint/2010/main" val="400445119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r>
              <a:rPr lang="en-US" altLang="en-US">
                <a:latin typeface="Arial" charset="0"/>
                <a:cs typeface="Arial" charset="0"/>
              </a:rPr>
              <a:t>Outline</a:t>
            </a:r>
          </a:p>
        </p:txBody>
      </p:sp>
      <p:sp>
        <p:nvSpPr>
          <p:cNvPr id="5123"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This topic covers Kruskal’s algorithm:</a:t>
            </a:r>
          </a:p>
          <a:p>
            <a:pPr lvl="1"/>
            <a:r>
              <a:rPr lang="en-US" altLang="en-US" dirty="0">
                <a:latin typeface="Arial" charset="0"/>
                <a:cs typeface="Arial" charset="0"/>
              </a:rPr>
              <a:t>Finding a minimum spanning tree</a:t>
            </a:r>
          </a:p>
          <a:p>
            <a:pPr lvl="1"/>
            <a:r>
              <a:rPr lang="en-US" altLang="en-US" dirty="0">
                <a:latin typeface="Arial" charset="0"/>
                <a:cs typeface="Arial" charset="0"/>
              </a:rPr>
              <a:t>The idea and the algorithm</a:t>
            </a:r>
          </a:p>
          <a:p>
            <a:pPr lvl="1"/>
            <a:r>
              <a:rPr lang="en-US" altLang="en-US" dirty="0">
                <a:latin typeface="Arial" charset="0"/>
                <a:cs typeface="Arial" charset="0"/>
              </a:rPr>
              <a:t>An example</a:t>
            </a:r>
          </a:p>
          <a:p>
            <a:pPr lvl="1"/>
            <a:r>
              <a:rPr lang="en-US" altLang="en-US" dirty="0">
                <a:latin typeface="Arial" charset="0"/>
                <a:cs typeface="Arial" charset="0"/>
              </a:rPr>
              <a:t>Using a disjoint set data structure</a:t>
            </a:r>
          </a:p>
        </p:txBody>
      </p:sp>
    </p:spTree>
    <p:extLst>
      <p:ext uri="{BB962C8B-B14F-4D97-AF65-F5344CB8AC3E}">
        <p14:creationId xmlns:p14="http://schemas.microsoft.com/office/powerpoint/2010/main" val="408957766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r>
              <a:rPr lang="en-US" altLang="en-US" dirty="0">
                <a:latin typeface="Arial" charset="0"/>
                <a:cs typeface="Arial" charset="0"/>
              </a:rPr>
              <a:t>Kruskal’s Algorithm</a:t>
            </a:r>
          </a:p>
        </p:txBody>
      </p:sp>
      <p:sp>
        <p:nvSpPr>
          <p:cNvPr id="6147" name="Rectangle 3"/>
          <p:cNvSpPr>
            <a:spLocks noGrp="1" noChangeArrowheads="1"/>
          </p:cNvSpPr>
          <p:nvPr>
            <p:ph type="body" idx="1"/>
          </p:nvPr>
        </p:nvSpPr>
        <p:spPr/>
        <p:txBody>
          <a:bodyPr/>
          <a:lstStyle/>
          <a:p>
            <a:r>
              <a:rPr lang="en-US" altLang="en-US" dirty="0">
                <a:latin typeface="Arial" charset="0"/>
                <a:cs typeface="Arial" charset="0"/>
              </a:rPr>
              <a:t>Sort the edges by weight</a:t>
            </a:r>
          </a:p>
          <a:p>
            <a:r>
              <a:rPr lang="en-US" altLang="en-US" dirty="0">
                <a:latin typeface="Arial" charset="0"/>
                <a:cs typeface="Arial" charset="0"/>
              </a:rPr>
              <a:t>Go through the edges from least weight to greatest weight</a:t>
            </a:r>
          </a:p>
          <a:p>
            <a:pPr lvl="1"/>
            <a:r>
              <a:rPr lang="en-US" altLang="en-US" dirty="0">
                <a:latin typeface="Arial" charset="0"/>
                <a:cs typeface="Arial" charset="0"/>
              </a:rPr>
              <a:t>add the edges to the spanning tree so long as the addition does not create a cycle</a:t>
            </a:r>
          </a:p>
          <a:p>
            <a:pPr lvl="1"/>
            <a:r>
              <a:rPr lang="en-US" altLang="en-US" dirty="0">
                <a:latin typeface="Arial" charset="0"/>
                <a:cs typeface="Arial" charset="0"/>
              </a:rPr>
              <a:t>Does this edge belong to the minimum spanning tree?</a:t>
            </a:r>
          </a:p>
          <a:p>
            <a:pPr lvl="2"/>
            <a:r>
              <a:rPr lang="en-US" altLang="en-US" dirty="0">
                <a:latin typeface="Arial" charset="0"/>
                <a:cs typeface="Arial" charset="0"/>
              </a:rPr>
              <a:t>Yes! The cut property (consider the subtree connected to one end of the edge as the set </a:t>
            </a:r>
            <a:r>
              <a:rPr lang="en-US" altLang="en-US" i="1" dirty="0">
                <a:latin typeface="Arial" charset="0"/>
                <a:cs typeface="Arial" charset="0"/>
              </a:rPr>
              <a:t>S</a:t>
            </a:r>
            <a:r>
              <a:rPr lang="en-US" altLang="en-US" dirty="0">
                <a:latin typeface="Arial" charset="0"/>
                <a:cs typeface="Arial" charset="0"/>
              </a:rPr>
              <a:t>).</a:t>
            </a:r>
          </a:p>
        </p:txBody>
      </p:sp>
      <p:pic>
        <p:nvPicPr>
          <p:cNvPr id="4" name="Picture 30" descr="C:\Users\dwharder\Desktop\a5.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4048" y="3645024"/>
            <a:ext cx="3096344" cy="2891086"/>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Connector 2"/>
          <p:cNvCxnSpPr/>
          <p:nvPr/>
        </p:nvCxnSpPr>
        <p:spPr>
          <a:xfrm flipH="1">
            <a:off x="6789390" y="5391150"/>
            <a:ext cx="411510" cy="395064"/>
          </a:xfrm>
          <a:prstGeom prst="line">
            <a:avLst/>
          </a:prstGeom>
          <a:ln w="127000" cap="rnd">
            <a:solidFill>
              <a:schemeClr val="accent2">
                <a:alpha val="50000"/>
              </a:schemeClr>
            </a:solidFill>
          </a:ln>
        </p:spPr>
        <p:style>
          <a:lnRef idx="1">
            <a:schemeClr val="accent1"/>
          </a:lnRef>
          <a:fillRef idx="0">
            <a:schemeClr val="accent1"/>
          </a:fillRef>
          <a:effectRef idx="0">
            <a:schemeClr val="accent1"/>
          </a:effectRef>
          <a:fontRef idx="minor">
            <a:schemeClr val="tx1"/>
          </a:fontRef>
        </p:style>
      </p:cxnSp>
      <p:sp>
        <p:nvSpPr>
          <p:cNvPr id="7" name="Freeform 6"/>
          <p:cNvSpPr/>
          <p:nvPr/>
        </p:nvSpPr>
        <p:spPr>
          <a:xfrm>
            <a:off x="5969000" y="5651500"/>
            <a:ext cx="1066800" cy="914400"/>
          </a:xfrm>
          <a:custGeom>
            <a:avLst/>
            <a:gdLst>
              <a:gd name="connsiteX0" fmla="*/ 717550 w 1066800"/>
              <a:gd name="connsiteY0" fmla="*/ 0 h 914400"/>
              <a:gd name="connsiteX1" fmla="*/ 717550 w 1066800"/>
              <a:gd name="connsiteY1" fmla="*/ 0 h 914400"/>
              <a:gd name="connsiteX2" fmla="*/ 666750 w 1066800"/>
              <a:gd name="connsiteY2" fmla="*/ 19050 h 914400"/>
              <a:gd name="connsiteX3" fmla="*/ 647700 w 1066800"/>
              <a:gd name="connsiteY3" fmla="*/ 25400 h 914400"/>
              <a:gd name="connsiteX4" fmla="*/ 628650 w 1066800"/>
              <a:gd name="connsiteY4" fmla="*/ 38100 h 914400"/>
              <a:gd name="connsiteX5" fmla="*/ 565150 w 1066800"/>
              <a:gd name="connsiteY5" fmla="*/ 63500 h 914400"/>
              <a:gd name="connsiteX6" fmla="*/ 520700 w 1066800"/>
              <a:gd name="connsiteY6" fmla="*/ 95250 h 914400"/>
              <a:gd name="connsiteX7" fmla="*/ 501650 w 1066800"/>
              <a:gd name="connsiteY7" fmla="*/ 101600 h 914400"/>
              <a:gd name="connsiteX8" fmla="*/ 476250 w 1066800"/>
              <a:gd name="connsiteY8" fmla="*/ 120650 h 914400"/>
              <a:gd name="connsiteX9" fmla="*/ 412750 w 1066800"/>
              <a:gd name="connsiteY9" fmla="*/ 165100 h 914400"/>
              <a:gd name="connsiteX10" fmla="*/ 393700 w 1066800"/>
              <a:gd name="connsiteY10" fmla="*/ 184150 h 914400"/>
              <a:gd name="connsiteX11" fmla="*/ 323850 w 1066800"/>
              <a:gd name="connsiteY11" fmla="*/ 234950 h 914400"/>
              <a:gd name="connsiteX12" fmla="*/ 273050 w 1066800"/>
              <a:gd name="connsiteY12" fmla="*/ 292100 h 914400"/>
              <a:gd name="connsiteX13" fmla="*/ 254000 w 1066800"/>
              <a:gd name="connsiteY13" fmla="*/ 311150 h 914400"/>
              <a:gd name="connsiteX14" fmla="*/ 234950 w 1066800"/>
              <a:gd name="connsiteY14" fmla="*/ 336550 h 914400"/>
              <a:gd name="connsiteX15" fmla="*/ 209550 w 1066800"/>
              <a:gd name="connsiteY15" fmla="*/ 361950 h 914400"/>
              <a:gd name="connsiteX16" fmla="*/ 184150 w 1066800"/>
              <a:gd name="connsiteY16" fmla="*/ 393700 h 914400"/>
              <a:gd name="connsiteX17" fmla="*/ 133350 w 1066800"/>
              <a:gd name="connsiteY17" fmla="*/ 444500 h 914400"/>
              <a:gd name="connsiteX18" fmla="*/ 101600 w 1066800"/>
              <a:gd name="connsiteY18" fmla="*/ 482600 h 914400"/>
              <a:gd name="connsiteX19" fmla="*/ 63500 w 1066800"/>
              <a:gd name="connsiteY19" fmla="*/ 539750 h 914400"/>
              <a:gd name="connsiteX20" fmla="*/ 12700 w 1066800"/>
              <a:gd name="connsiteY20" fmla="*/ 628650 h 914400"/>
              <a:gd name="connsiteX21" fmla="*/ 0 w 1066800"/>
              <a:gd name="connsiteY21" fmla="*/ 679450 h 914400"/>
              <a:gd name="connsiteX22" fmla="*/ 6350 w 1066800"/>
              <a:gd name="connsiteY22" fmla="*/ 736600 h 914400"/>
              <a:gd name="connsiteX23" fmla="*/ 19050 w 1066800"/>
              <a:gd name="connsiteY23" fmla="*/ 762000 h 914400"/>
              <a:gd name="connsiteX24" fmla="*/ 82550 w 1066800"/>
              <a:gd name="connsiteY24" fmla="*/ 831850 h 914400"/>
              <a:gd name="connsiteX25" fmla="*/ 127000 w 1066800"/>
              <a:gd name="connsiteY25" fmla="*/ 869950 h 914400"/>
              <a:gd name="connsiteX26" fmla="*/ 146050 w 1066800"/>
              <a:gd name="connsiteY26" fmla="*/ 876300 h 914400"/>
              <a:gd name="connsiteX27" fmla="*/ 209550 w 1066800"/>
              <a:gd name="connsiteY27" fmla="*/ 895350 h 914400"/>
              <a:gd name="connsiteX28" fmla="*/ 323850 w 1066800"/>
              <a:gd name="connsiteY28" fmla="*/ 914400 h 914400"/>
              <a:gd name="connsiteX29" fmla="*/ 679450 w 1066800"/>
              <a:gd name="connsiteY29" fmla="*/ 901700 h 914400"/>
              <a:gd name="connsiteX30" fmla="*/ 762000 w 1066800"/>
              <a:gd name="connsiteY30" fmla="*/ 895350 h 914400"/>
              <a:gd name="connsiteX31" fmla="*/ 863600 w 1066800"/>
              <a:gd name="connsiteY31" fmla="*/ 889000 h 914400"/>
              <a:gd name="connsiteX32" fmla="*/ 882650 w 1066800"/>
              <a:gd name="connsiteY32" fmla="*/ 882650 h 914400"/>
              <a:gd name="connsiteX33" fmla="*/ 958850 w 1066800"/>
              <a:gd name="connsiteY33" fmla="*/ 869950 h 914400"/>
              <a:gd name="connsiteX34" fmla="*/ 996950 w 1066800"/>
              <a:gd name="connsiteY34" fmla="*/ 850900 h 914400"/>
              <a:gd name="connsiteX35" fmla="*/ 1047750 w 1066800"/>
              <a:gd name="connsiteY35" fmla="*/ 819150 h 914400"/>
              <a:gd name="connsiteX36" fmla="*/ 1066800 w 1066800"/>
              <a:gd name="connsiteY36" fmla="*/ 711200 h 914400"/>
              <a:gd name="connsiteX37" fmla="*/ 1060450 w 1066800"/>
              <a:gd name="connsiteY37" fmla="*/ 590550 h 914400"/>
              <a:gd name="connsiteX38" fmla="*/ 1047750 w 1066800"/>
              <a:gd name="connsiteY38" fmla="*/ 552450 h 914400"/>
              <a:gd name="connsiteX39" fmla="*/ 1035050 w 1066800"/>
              <a:gd name="connsiteY39" fmla="*/ 501650 h 914400"/>
              <a:gd name="connsiteX40" fmla="*/ 1016000 w 1066800"/>
              <a:gd name="connsiteY40" fmla="*/ 425450 h 914400"/>
              <a:gd name="connsiteX41" fmla="*/ 971550 w 1066800"/>
              <a:gd name="connsiteY41" fmla="*/ 355600 h 914400"/>
              <a:gd name="connsiteX42" fmla="*/ 965200 w 1066800"/>
              <a:gd name="connsiteY42" fmla="*/ 330200 h 914400"/>
              <a:gd name="connsiteX43" fmla="*/ 939800 w 1066800"/>
              <a:gd name="connsiteY43" fmla="*/ 285750 h 914400"/>
              <a:gd name="connsiteX44" fmla="*/ 933450 w 1066800"/>
              <a:gd name="connsiteY44" fmla="*/ 266700 h 914400"/>
              <a:gd name="connsiteX45" fmla="*/ 908050 w 1066800"/>
              <a:gd name="connsiteY45" fmla="*/ 228600 h 914400"/>
              <a:gd name="connsiteX46" fmla="*/ 895350 w 1066800"/>
              <a:gd name="connsiteY46" fmla="*/ 209550 h 914400"/>
              <a:gd name="connsiteX47" fmla="*/ 869950 w 1066800"/>
              <a:gd name="connsiteY47" fmla="*/ 152400 h 914400"/>
              <a:gd name="connsiteX48" fmla="*/ 844550 w 1066800"/>
              <a:gd name="connsiteY48" fmla="*/ 114300 h 914400"/>
              <a:gd name="connsiteX49" fmla="*/ 819150 w 1066800"/>
              <a:gd name="connsiteY49" fmla="*/ 82550 h 914400"/>
              <a:gd name="connsiteX50" fmla="*/ 774700 w 1066800"/>
              <a:gd name="connsiteY50" fmla="*/ 38100 h 914400"/>
              <a:gd name="connsiteX51" fmla="*/ 717550 w 1066800"/>
              <a:gd name="connsiteY51" fmla="*/ 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066800" h="914400">
                <a:moveTo>
                  <a:pt x="717550" y="0"/>
                </a:moveTo>
                <a:lnTo>
                  <a:pt x="717550" y="0"/>
                </a:lnTo>
                <a:lnTo>
                  <a:pt x="666750" y="19050"/>
                </a:lnTo>
                <a:cubicBezTo>
                  <a:pt x="660460" y="21337"/>
                  <a:pt x="653687" y="22407"/>
                  <a:pt x="647700" y="25400"/>
                </a:cubicBezTo>
                <a:cubicBezTo>
                  <a:pt x="640874" y="28813"/>
                  <a:pt x="635476" y="34687"/>
                  <a:pt x="628650" y="38100"/>
                </a:cubicBezTo>
                <a:cubicBezTo>
                  <a:pt x="599734" y="52558"/>
                  <a:pt x="590488" y="55054"/>
                  <a:pt x="565150" y="63500"/>
                </a:cubicBezTo>
                <a:cubicBezTo>
                  <a:pt x="550333" y="74083"/>
                  <a:pt x="536313" y="85882"/>
                  <a:pt x="520700" y="95250"/>
                </a:cubicBezTo>
                <a:cubicBezTo>
                  <a:pt x="514960" y="98694"/>
                  <a:pt x="507462" y="98279"/>
                  <a:pt x="501650" y="101600"/>
                </a:cubicBezTo>
                <a:cubicBezTo>
                  <a:pt x="492461" y="106851"/>
                  <a:pt x="484920" y="114581"/>
                  <a:pt x="476250" y="120650"/>
                </a:cubicBezTo>
                <a:cubicBezTo>
                  <a:pt x="456378" y="134560"/>
                  <a:pt x="431616" y="148929"/>
                  <a:pt x="412750" y="165100"/>
                </a:cubicBezTo>
                <a:cubicBezTo>
                  <a:pt x="405932" y="170944"/>
                  <a:pt x="400789" y="178637"/>
                  <a:pt x="393700" y="184150"/>
                </a:cubicBezTo>
                <a:cubicBezTo>
                  <a:pt x="334289" y="230358"/>
                  <a:pt x="376428" y="188214"/>
                  <a:pt x="323850" y="234950"/>
                </a:cubicBezTo>
                <a:cubicBezTo>
                  <a:pt x="291917" y="263335"/>
                  <a:pt x="302477" y="258470"/>
                  <a:pt x="273050" y="292100"/>
                </a:cubicBezTo>
                <a:cubicBezTo>
                  <a:pt x="267136" y="298858"/>
                  <a:pt x="259844" y="304332"/>
                  <a:pt x="254000" y="311150"/>
                </a:cubicBezTo>
                <a:cubicBezTo>
                  <a:pt x="247112" y="319185"/>
                  <a:pt x="241919" y="328585"/>
                  <a:pt x="234950" y="336550"/>
                </a:cubicBezTo>
                <a:cubicBezTo>
                  <a:pt x="227065" y="345561"/>
                  <a:pt x="217505" y="353001"/>
                  <a:pt x="209550" y="361950"/>
                </a:cubicBezTo>
                <a:cubicBezTo>
                  <a:pt x="200546" y="372080"/>
                  <a:pt x="193343" y="383741"/>
                  <a:pt x="184150" y="393700"/>
                </a:cubicBezTo>
                <a:cubicBezTo>
                  <a:pt x="167907" y="411297"/>
                  <a:pt x="146634" y="424575"/>
                  <a:pt x="133350" y="444500"/>
                </a:cubicBezTo>
                <a:cubicBezTo>
                  <a:pt x="74118" y="533349"/>
                  <a:pt x="174939" y="384814"/>
                  <a:pt x="101600" y="482600"/>
                </a:cubicBezTo>
                <a:cubicBezTo>
                  <a:pt x="87863" y="500916"/>
                  <a:pt x="76200" y="520700"/>
                  <a:pt x="63500" y="539750"/>
                </a:cubicBezTo>
                <a:cubicBezTo>
                  <a:pt x="44692" y="567963"/>
                  <a:pt x="23581" y="596006"/>
                  <a:pt x="12700" y="628650"/>
                </a:cubicBezTo>
                <a:cubicBezTo>
                  <a:pt x="2937" y="657939"/>
                  <a:pt x="7663" y="641136"/>
                  <a:pt x="0" y="679450"/>
                </a:cubicBezTo>
                <a:cubicBezTo>
                  <a:pt x="2117" y="698500"/>
                  <a:pt x="2040" y="717924"/>
                  <a:pt x="6350" y="736600"/>
                </a:cubicBezTo>
                <a:cubicBezTo>
                  <a:pt x="8479" y="745824"/>
                  <a:pt x="14354" y="753781"/>
                  <a:pt x="19050" y="762000"/>
                </a:cubicBezTo>
                <a:cubicBezTo>
                  <a:pt x="36372" y="792314"/>
                  <a:pt x="53531" y="802831"/>
                  <a:pt x="82550" y="831850"/>
                </a:cubicBezTo>
                <a:cubicBezTo>
                  <a:pt x="97563" y="846863"/>
                  <a:pt x="107993" y="859089"/>
                  <a:pt x="127000" y="869950"/>
                </a:cubicBezTo>
                <a:cubicBezTo>
                  <a:pt x="132812" y="873271"/>
                  <a:pt x="139783" y="873950"/>
                  <a:pt x="146050" y="876300"/>
                </a:cubicBezTo>
                <a:cubicBezTo>
                  <a:pt x="214310" y="901897"/>
                  <a:pt x="141542" y="878348"/>
                  <a:pt x="209550" y="895350"/>
                </a:cubicBezTo>
                <a:cubicBezTo>
                  <a:pt x="291505" y="915839"/>
                  <a:pt x="215858" y="904583"/>
                  <a:pt x="323850" y="914400"/>
                </a:cubicBezTo>
                <a:lnTo>
                  <a:pt x="679450" y="901700"/>
                </a:lnTo>
                <a:cubicBezTo>
                  <a:pt x="707022" y="900501"/>
                  <a:pt x="734467" y="897249"/>
                  <a:pt x="762000" y="895350"/>
                </a:cubicBezTo>
                <a:lnTo>
                  <a:pt x="863600" y="889000"/>
                </a:lnTo>
                <a:cubicBezTo>
                  <a:pt x="869950" y="886883"/>
                  <a:pt x="876086" y="883963"/>
                  <a:pt x="882650" y="882650"/>
                </a:cubicBezTo>
                <a:cubicBezTo>
                  <a:pt x="907900" y="877600"/>
                  <a:pt x="958850" y="869950"/>
                  <a:pt x="958850" y="869950"/>
                </a:cubicBezTo>
                <a:cubicBezTo>
                  <a:pt x="1013445" y="833554"/>
                  <a:pt x="944370" y="877190"/>
                  <a:pt x="996950" y="850900"/>
                </a:cubicBezTo>
                <a:cubicBezTo>
                  <a:pt x="1012268" y="843241"/>
                  <a:pt x="1032638" y="829225"/>
                  <a:pt x="1047750" y="819150"/>
                </a:cubicBezTo>
                <a:cubicBezTo>
                  <a:pt x="1067843" y="758870"/>
                  <a:pt x="1059238" y="794382"/>
                  <a:pt x="1066800" y="711200"/>
                </a:cubicBezTo>
                <a:cubicBezTo>
                  <a:pt x="1064683" y="670983"/>
                  <a:pt x="1065248" y="630535"/>
                  <a:pt x="1060450" y="590550"/>
                </a:cubicBezTo>
                <a:cubicBezTo>
                  <a:pt x="1058855" y="577258"/>
                  <a:pt x="1050997" y="565437"/>
                  <a:pt x="1047750" y="552450"/>
                </a:cubicBezTo>
                <a:cubicBezTo>
                  <a:pt x="1043517" y="535517"/>
                  <a:pt x="1037919" y="518867"/>
                  <a:pt x="1035050" y="501650"/>
                </a:cubicBezTo>
                <a:cubicBezTo>
                  <a:pt x="1031462" y="480124"/>
                  <a:pt x="1027611" y="444802"/>
                  <a:pt x="1016000" y="425450"/>
                </a:cubicBezTo>
                <a:cubicBezTo>
                  <a:pt x="989097" y="380612"/>
                  <a:pt x="1003796" y="403969"/>
                  <a:pt x="971550" y="355600"/>
                </a:cubicBezTo>
                <a:cubicBezTo>
                  <a:pt x="969433" y="347133"/>
                  <a:pt x="968264" y="338372"/>
                  <a:pt x="965200" y="330200"/>
                </a:cubicBezTo>
                <a:cubicBezTo>
                  <a:pt x="948501" y="285670"/>
                  <a:pt x="958223" y="322596"/>
                  <a:pt x="939800" y="285750"/>
                </a:cubicBezTo>
                <a:cubicBezTo>
                  <a:pt x="936807" y="279763"/>
                  <a:pt x="936701" y="272551"/>
                  <a:pt x="933450" y="266700"/>
                </a:cubicBezTo>
                <a:cubicBezTo>
                  <a:pt x="926037" y="253357"/>
                  <a:pt x="916517" y="241300"/>
                  <a:pt x="908050" y="228600"/>
                </a:cubicBezTo>
                <a:cubicBezTo>
                  <a:pt x="903817" y="222250"/>
                  <a:pt x="898184" y="216636"/>
                  <a:pt x="895350" y="209550"/>
                </a:cubicBezTo>
                <a:cubicBezTo>
                  <a:pt x="887707" y="190442"/>
                  <a:pt x="880629" y="170198"/>
                  <a:pt x="869950" y="152400"/>
                </a:cubicBezTo>
                <a:cubicBezTo>
                  <a:pt x="862097" y="139312"/>
                  <a:pt x="849377" y="128780"/>
                  <a:pt x="844550" y="114300"/>
                </a:cubicBezTo>
                <a:cubicBezTo>
                  <a:pt x="835787" y="88010"/>
                  <a:pt x="843769" y="98963"/>
                  <a:pt x="819150" y="82550"/>
                </a:cubicBezTo>
                <a:cubicBezTo>
                  <a:pt x="807973" y="49020"/>
                  <a:pt x="818369" y="67213"/>
                  <a:pt x="774700" y="38100"/>
                </a:cubicBezTo>
                <a:cubicBezTo>
                  <a:pt x="753889" y="24226"/>
                  <a:pt x="763282" y="25400"/>
                  <a:pt x="717550" y="0"/>
                </a:cubicBezTo>
                <a:close/>
              </a:path>
            </a:pathLst>
          </a:custGeom>
          <a:solidFill>
            <a:schemeClr val="accent1">
              <a:alpha val="25000"/>
            </a:schemeClr>
          </a:solid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193516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47">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147">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r>
              <a:rPr lang="en-US" altLang="en-US" dirty="0">
                <a:latin typeface="Arial" charset="0"/>
                <a:cs typeface="Arial" charset="0"/>
              </a:rPr>
              <a:t>Spanning trees</a:t>
            </a:r>
          </a:p>
        </p:txBody>
      </p:sp>
      <p:sp>
        <p:nvSpPr>
          <p:cNvPr id="14339"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As do these </a:t>
            </a:r>
            <a:r>
              <a:rPr lang="en-US" altLang="en-US">
                <a:latin typeface="Times New Roman" pitchFamily="18" charset="0"/>
                <a:cs typeface="Arial" charset="0"/>
              </a:rPr>
              <a:t>15</a:t>
            </a:r>
            <a:r>
              <a:rPr lang="en-US" altLang="en-US">
                <a:latin typeface="Arial" charset="0"/>
                <a:cs typeface="Arial" charset="0"/>
              </a:rPr>
              <a:t> edges:</a:t>
            </a:r>
          </a:p>
        </p:txBody>
      </p:sp>
      <p:pic>
        <p:nvPicPr>
          <p:cNvPr id="14340" name="Picture 7" descr="s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6375" y="3213100"/>
            <a:ext cx="6119813" cy="238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3243350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r>
              <a:rPr lang="en-US" altLang="en-US" dirty="0">
                <a:latin typeface="Arial" charset="0"/>
                <a:cs typeface="Arial" charset="0"/>
              </a:rPr>
              <a:t>Kruskal’s Algorithm</a:t>
            </a:r>
          </a:p>
        </p:txBody>
      </p:sp>
      <p:sp>
        <p:nvSpPr>
          <p:cNvPr id="6147" name="Rectangle 3"/>
          <p:cNvSpPr>
            <a:spLocks noGrp="1" noChangeArrowheads="1"/>
          </p:cNvSpPr>
          <p:nvPr>
            <p:ph type="body" idx="1"/>
          </p:nvPr>
        </p:nvSpPr>
        <p:spPr/>
        <p:txBody>
          <a:bodyPr/>
          <a:lstStyle/>
          <a:p>
            <a:r>
              <a:rPr lang="en-US" altLang="en-US" dirty="0">
                <a:latin typeface="Arial" charset="0"/>
                <a:cs typeface="Arial" charset="0"/>
              </a:rPr>
              <a:t>Sort the edges by weight</a:t>
            </a:r>
          </a:p>
          <a:p>
            <a:r>
              <a:rPr lang="en-US" altLang="en-US" dirty="0">
                <a:latin typeface="Arial" charset="0"/>
                <a:cs typeface="Arial" charset="0"/>
              </a:rPr>
              <a:t>Go through the edges from least weight to greatest weight</a:t>
            </a:r>
          </a:p>
          <a:p>
            <a:pPr lvl="1"/>
            <a:r>
              <a:rPr lang="en-US" altLang="en-US" dirty="0">
                <a:latin typeface="Arial" charset="0"/>
                <a:cs typeface="Arial" charset="0"/>
              </a:rPr>
              <a:t>add the edges to the spanning tree so long as the addition does not create a cycle</a:t>
            </a:r>
          </a:p>
          <a:p>
            <a:pPr lvl="1"/>
            <a:r>
              <a:rPr lang="en-US" altLang="en-US" dirty="0">
                <a:latin typeface="Arial" charset="0"/>
                <a:cs typeface="Arial" charset="0"/>
              </a:rPr>
              <a:t>Does this edge belong to the minimum spanning tree?</a:t>
            </a:r>
          </a:p>
          <a:p>
            <a:pPr lvl="2"/>
            <a:r>
              <a:rPr lang="en-US" altLang="en-US" dirty="0">
                <a:latin typeface="Arial" charset="0"/>
                <a:cs typeface="Arial" charset="0"/>
              </a:rPr>
              <a:t>Yes! The cut property (consider the subtree connected to one end of the edge as the set </a:t>
            </a:r>
            <a:r>
              <a:rPr lang="en-US" altLang="en-US" i="1" dirty="0">
                <a:latin typeface="Arial" charset="0"/>
                <a:cs typeface="Arial" charset="0"/>
              </a:rPr>
              <a:t>S</a:t>
            </a:r>
            <a:r>
              <a:rPr lang="en-US" altLang="en-US" dirty="0">
                <a:latin typeface="Arial" charset="0"/>
                <a:cs typeface="Arial" charset="0"/>
              </a:rPr>
              <a:t>).</a:t>
            </a:r>
          </a:p>
          <a:p>
            <a:endParaRPr lang="en-US" altLang="en-US" dirty="0">
              <a:latin typeface="Arial" charset="0"/>
              <a:cs typeface="Arial" charset="0"/>
            </a:endParaRPr>
          </a:p>
          <a:p>
            <a:r>
              <a:rPr lang="en-US" altLang="en-US" dirty="0">
                <a:latin typeface="Arial" charset="0"/>
                <a:cs typeface="Arial" charset="0"/>
              </a:rPr>
              <a:t>Repeatedly add more edges until:</a:t>
            </a:r>
          </a:p>
          <a:p>
            <a:pPr lvl="1"/>
            <a:r>
              <a:rPr lang="en-US" altLang="en-US" dirty="0">
                <a:latin typeface="Times New Roman" pitchFamily="18" charset="0"/>
                <a:cs typeface="Times New Roman" pitchFamily="18" charset="0"/>
              </a:rPr>
              <a:t>|</a:t>
            </a:r>
            <a:r>
              <a:rPr lang="en-US" altLang="en-US" i="1" dirty="0">
                <a:latin typeface="Times New Roman" pitchFamily="18" charset="0"/>
                <a:cs typeface="Times New Roman" pitchFamily="18" charset="0"/>
              </a:rPr>
              <a:t>V</a:t>
            </a:r>
            <a:r>
              <a:rPr lang="en-US" altLang="en-US" dirty="0">
                <a:latin typeface="Times New Roman" pitchFamily="18" charset="0"/>
                <a:cs typeface="Times New Roman" pitchFamily="18" charset="0"/>
              </a:rPr>
              <a:t>| – 1</a:t>
            </a:r>
            <a:r>
              <a:rPr lang="en-US" altLang="en-US" dirty="0">
                <a:latin typeface="Arial" charset="0"/>
                <a:cs typeface="Arial" charset="0"/>
              </a:rPr>
              <a:t> edges have been added, then we have a minimum spanning tree</a:t>
            </a:r>
          </a:p>
          <a:p>
            <a:pPr lvl="1"/>
            <a:r>
              <a:rPr lang="en-US" altLang="en-US" dirty="0">
                <a:latin typeface="Arial" charset="0"/>
                <a:cs typeface="Arial" charset="0"/>
              </a:rPr>
              <a:t>Otherwise, if we have gone through all the edges, then we have a forest of minimum spanning trees on all connected sub-graphs</a:t>
            </a:r>
          </a:p>
        </p:txBody>
      </p:sp>
    </p:spTree>
    <p:extLst>
      <p:ext uri="{BB962C8B-B14F-4D97-AF65-F5344CB8AC3E}">
        <p14:creationId xmlns:p14="http://schemas.microsoft.com/office/powerpoint/2010/main" val="75226820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en-US" dirty="0">
                <a:latin typeface="Arial" charset="0"/>
                <a:cs typeface="Arial" charset="0"/>
              </a:rPr>
              <a:t>Example</a:t>
            </a:r>
          </a:p>
        </p:txBody>
      </p:sp>
      <p:sp>
        <p:nvSpPr>
          <p:cNvPr id="7171"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Here is an example graph</a:t>
            </a:r>
          </a:p>
        </p:txBody>
      </p:sp>
      <p:pic>
        <p:nvPicPr>
          <p:cNvPr id="8" name="Picture 2" descr="C:\Users\dwharder\Desktop\a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11760" y="2204864"/>
            <a:ext cx="4322439" cy="40359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796717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en-US" dirty="0">
                <a:latin typeface="Arial" charset="0"/>
                <a:cs typeface="Arial" charset="0"/>
              </a:rPr>
              <a:t>Example</a:t>
            </a:r>
          </a:p>
        </p:txBody>
      </p:sp>
      <p:sp>
        <p:nvSpPr>
          <p:cNvPr id="7171"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First, we sort the edges based on weight</a:t>
            </a:r>
          </a:p>
        </p:txBody>
      </p:sp>
      <p:pic>
        <p:nvPicPr>
          <p:cNvPr id="8" name="Picture 2" descr="C:\Users\dwharder\Desktop\a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712" y="2345426"/>
            <a:ext cx="4322439" cy="403590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7375931" y="671691"/>
            <a:ext cx="813043" cy="6186309"/>
          </a:xfrm>
          <a:prstGeom prst="rect">
            <a:avLst/>
          </a:prstGeom>
          <a:noFill/>
        </p:spPr>
        <p:txBody>
          <a:bodyPr wrap="none" rtlCol="0">
            <a:spAutoFit/>
          </a:bodyPr>
          <a:lstStyle/>
          <a:p>
            <a:pPr algn="ctr"/>
            <a:r>
              <a:rPr lang="en-CA" dirty="0"/>
              <a:t>{C, E}</a:t>
            </a:r>
          </a:p>
          <a:p>
            <a:pPr algn="ctr"/>
            <a:r>
              <a:rPr lang="en-CA" dirty="0"/>
              <a:t>{H, I}</a:t>
            </a:r>
          </a:p>
          <a:p>
            <a:pPr algn="ctr"/>
            <a:r>
              <a:rPr lang="en-CA" dirty="0"/>
              <a:t>{G, I}</a:t>
            </a:r>
          </a:p>
          <a:p>
            <a:pPr algn="ctr"/>
            <a:r>
              <a:rPr lang="en-CA" dirty="0"/>
              <a:t>{F, G}</a:t>
            </a:r>
          </a:p>
          <a:p>
            <a:pPr algn="ctr"/>
            <a:r>
              <a:rPr lang="en-CA" dirty="0"/>
              <a:t>{B, E}</a:t>
            </a:r>
          </a:p>
          <a:p>
            <a:pPr algn="ctr"/>
            <a:r>
              <a:rPr lang="en-CA" dirty="0"/>
              <a:t>{E, H}</a:t>
            </a:r>
          </a:p>
          <a:p>
            <a:pPr algn="ctr"/>
            <a:r>
              <a:rPr lang="en-CA" dirty="0"/>
              <a:t>{B, C}</a:t>
            </a:r>
          </a:p>
          <a:p>
            <a:pPr algn="ctr"/>
            <a:r>
              <a:rPr lang="en-CA" dirty="0"/>
              <a:t>{H, K}</a:t>
            </a:r>
          </a:p>
          <a:p>
            <a:pPr algn="ctr"/>
            <a:r>
              <a:rPr lang="en-CA" dirty="0"/>
              <a:t>{H, L}</a:t>
            </a:r>
          </a:p>
          <a:p>
            <a:pPr algn="ctr"/>
            <a:r>
              <a:rPr lang="en-CA" dirty="0"/>
              <a:t>{D, E}</a:t>
            </a:r>
          </a:p>
          <a:p>
            <a:pPr algn="ctr"/>
            <a:r>
              <a:rPr lang="en-CA" dirty="0"/>
              <a:t>{G, H}</a:t>
            </a:r>
          </a:p>
          <a:p>
            <a:pPr algn="ctr"/>
            <a:r>
              <a:rPr lang="en-CA" dirty="0"/>
              <a:t>{I, K}</a:t>
            </a:r>
          </a:p>
          <a:p>
            <a:pPr algn="ctr"/>
            <a:r>
              <a:rPr lang="en-CA" dirty="0"/>
              <a:t>{B, D}</a:t>
            </a:r>
          </a:p>
          <a:p>
            <a:pPr algn="ctr"/>
            <a:r>
              <a:rPr lang="en-CA" dirty="0"/>
              <a:t>{D, F}</a:t>
            </a:r>
          </a:p>
          <a:p>
            <a:pPr algn="ctr"/>
            <a:r>
              <a:rPr lang="en-CA" dirty="0"/>
              <a:t>{E, G}</a:t>
            </a:r>
          </a:p>
          <a:p>
            <a:pPr algn="ctr"/>
            <a:r>
              <a:rPr lang="en-CA" dirty="0"/>
              <a:t>{K, L}</a:t>
            </a:r>
          </a:p>
          <a:p>
            <a:pPr algn="ctr"/>
            <a:r>
              <a:rPr lang="en-CA" dirty="0"/>
              <a:t>{J, K}</a:t>
            </a:r>
          </a:p>
          <a:p>
            <a:pPr algn="ctr"/>
            <a:r>
              <a:rPr lang="en-CA" dirty="0"/>
              <a:t>{J, I}</a:t>
            </a:r>
          </a:p>
          <a:p>
            <a:pPr algn="ctr"/>
            <a:r>
              <a:rPr lang="en-CA" dirty="0"/>
              <a:t>{J, G}</a:t>
            </a:r>
          </a:p>
          <a:p>
            <a:pPr algn="ctr"/>
            <a:r>
              <a:rPr lang="en-CA" dirty="0"/>
              <a:t>{A, B}</a:t>
            </a:r>
          </a:p>
          <a:p>
            <a:pPr algn="ctr"/>
            <a:r>
              <a:rPr lang="en-CA" dirty="0"/>
              <a:t>{A, D}</a:t>
            </a:r>
          </a:p>
          <a:p>
            <a:pPr algn="ctr"/>
            <a:r>
              <a:rPr lang="en-CA" dirty="0"/>
              <a:t>{E, F}</a:t>
            </a:r>
          </a:p>
        </p:txBody>
      </p:sp>
    </p:spTree>
    <p:extLst>
      <p:ext uri="{BB962C8B-B14F-4D97-AF65-F5344CB8AC3E}">
        <p14:creationId xmlns:p14="http://schemas.microsoft.com/office/powerpoint/2010/main" val="205292603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en-US" dirty="0">
                <a:latin typeface="Arial" charset="0"/>
                <a:cs typeface="Arial" charset="0"/>
              </a:rPr>
              <a:t>Example</a:t>
            </a:r>
          </a:p>
        </p:txBody>
      </p:sp>
      <p:sp>
        <p:nvSpPr>
          <p:cNvPr id="7171"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We start by adding edge {C, E}</a:t>
            </a:r>
          </a:p>
        </p:txBody>
      </p:sp>
      <p:sp>
        <p:nvSpPr>
          <p:cNvPr id="37" name="TextBox 36"/>
          <p:cNvSpPr txBox="1"/>
          <p:nvPr/>
        </p:nvSpPr>
        <p:spPr>
          <a:xfrm>
            <a:off x="7375931" y="671691"/>
            <a:ext cx="813043" cy="6186309"/>
          </a:xfrm>
          <a:prstGeom prst="rect">
            <a:avLst/>
          </a:prstGeom>
          <a:noFill/>
        </p:spPr>
        <p:txBody>
          <a:bodyPr wrap="none" rtlCol="0">
            <a:spAutoFit/>
          </a:bodyPr>
          <a:lstStyle/>
          <a:p>
            <a:pPr algn="ctr"/>
            <a:r>
              <a:rPr lang="en-CA" dirty="0">
                <a:solidFill>
                  <a:srgbClr val="FF0000"/>
                </a:solidFill>
              </a:rPr>
              <a:t>{C, E}</a:t>
            </a:r>
          </a:p>
          <a:p>
            <a:pPr algn="ctr"/>
            <a:r>
              <a:rPr lang="en-CA" dirty="0"/>
              <a:t>{H, I}</a:t>
            </a:r>
          </a:p>
          <a:p>
            <a:pPr algn="ctr"/>
            <a:r>
              <a:rPr lang="en-CA" dirty="0"/>
              <a:t>{G, I}</a:t>
            </a:r>
          </a:p>
          <a:p>
            <a:pPr algn="ctr"/>
            <a:r>
              <a:rPr lang="en-CA" dirty="0"/>
              <a:t>{F, G}</a:t>
            </a:r>
          </a:p>
          <a:p>
            <a:pPr algn="ctr"/>
            <a:r>
              <a:rPr lang="en-CA" dirty="0"/>
              <a:t>{B, E}</a:t>
            </a:r>
          </a:p>
          <a:p>
            <a:pPr algn="ctr"/>
            <a:r>
              <a:rPr lang="en-CA" dirty="0"/>
              <a:t>{E, H}</a:t>
            </a:r>
          </a:p>
          <a:p>
            <a:pPr algn="ctr"/>
            <a:r>
              <a:rPr lang="en-CA" dirty="0"/>
              <a:t>{B, C}</a:t>
            </a:r>
          </a:p>
          <a:p>
            <a:pPr algn="ctr"/>
            <a:r>
              <a:rPr lang="en-CA" dirty="0"/>
              <a:t>{H, K}</a:t>
            </a:r>
          </a:p>
          <a:p>
            <a:pPr algn="ctr"/>
            <a:r>
              <a:rPr lang="en-CA" dirty="0"/>
              <a:t>{H, L}</a:t>
            </a:r>
          </a:p>
          <a:p>
            <a:pPr algn="ctr"/>
            <a:r>
              <a:rPr lang="en-CA" dirty="0"/>
              <a:t>{D, E}</a:t>
            </a:r>
          </a:p>
          <a:p>
            <a:pPr algn="ctr"/>
            <a:r>
              <a:rPr lang="en-CA" dirty="0"/>
              <a:t>{G, H}</a:t>
            </a:r>
          </a:p>
          <a:p>
            <a:pPr algn="ctr"/>
            <a:r>
              <a:rPr lang="en-CA" dirty="0"/>
              <a:t>{I, K}</a:t>
            </a:r>
          </a:p>
          <a:p>
            <a:pPr algn="ctr"/>
            <a:r>
              <a:rPr lang="en-CA" dirty="0"/>
              <a:t>{B, D}</a:t>
            </a:r>
          </a:p>
          <a:p>
            <a:pPr algn="ctr"/>
            <a:r>
              <a:rPr lang="en-CA" dirty="0"/>
              <a:t>{D, F}</a:t>
            </a:r>
          </a:p>
          <a:p>
            <a:pPr algn="ctr"/>
            <a:r>
              <a:rPr lang="en-CA" dirty="0"/>
              <a:t>{E, G}</a:t>
            </a:r>
          </a:p>
          <a:p>
            <a:pPr algn="ctr"/>
            <a:r>
              <a:rPr lang="en-CA" dirty="0"/>
              <a:t>{K, L}</a:t>
            </a:r>
          </a:p>
          <a:p>
            <a:pPr algn="ctr"/>
            <a:r>
              <a:rPr lang="en-CA" dirty="0"/>
              <a:t>{J, K}</a:t>
            </a:r>
          </a:p>
          <a:p>
            <a:pPr algn="ctr"/>
            <a:r>
              <a:rPr lang="en-CA" dirty="0"/>
              <a:t>{J, I}</a:t>
            </a:r>
          </a:p>
          <a:p>
            <a:pPr algn="ctr"/>
            <a:r>
              <a:rPr lang="en-CA" dirty="0"/>
              <a:t>{J, G}</a:t>
            </a:r>
          </a:p>
          <a:p>
            <a:pPr algn="ctr"/>
            <a:r>
              <a:rPr lang="en-CA" dirty="0"/>
              <a:t>{A, B}</a:t>
            </a:r>
          </a:p>
          <a:p>
            <a:pPr algn="ctr"/>
            <a:r>
              <a:rPr lang="en-CA" dirty="0"/>
              <a:t>{A, D}</a:t>
            </a:r>
          </a:p>
          <a:p>
            <a:pPr algn="ctr"/>
            <a:r>
              <a:rPr lang="en-CA" dirty="0"/>
              <a:t>{E, F}</a:t>
            </a:r>
          </a:p>
        </p:txBody>
      </p:sp>
      <p:pic>
        <p:nvPicPr>
          <p:cNvPr id="22" name="Picture 18" descr="C:\Users\dwharder\Desktop\a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712" y="2348880"/>
            <a:ext cx="4322439" cy="4035902"/>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Arrow Connector 2"/>
          <p:cNvCxnSpPr/>
          <p:nvPr/>
        </p:nvCxnSpPr>
        <p:spPr>
          <a:xfrm>
            <a:off x="7055578" y="876780"/>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882501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en-US" dirty="0">
                <a:latin typeface="Arial" charset="0"/>
                <a:cs typeface="Arial" charset="0"/>
              </a:rPr>
              <a:t>Example</a:t>
            </a:r>
          </a:p>
        </p:txBody>
      </p:sp>
      <p:sp>
        <p:nvSpPr>
          <p:cNvPr id="7171"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We add edge {H, I}</a:t>
            </a:r>
          </a:p>
        </p:txBody>
      </p:sp>
      <p:sp>
        <p:nvSpPr>
          <p:cNvPr id="37" name="TextBox 36"/>
          <p:cNvSpPr txBox="1"/>
          <p:nvPr/>
        </p:nvSpPr>
        <p:spPr>
          <a:xfrm>
            <a:off x="7375931" y="671691"/>
            <a:ext cx="813043" cy="6186309"/>
          </a:xfrm>
          <a:prstGeom prst="rect">
            <a:avLst/>
          </a:prstGeom>
          <a:noFill/>
        </p:spPr>
        <p:txBody>
          <a:bodyPr wrap="none" rtlCol="0">
            <a:spAutoFit/>
          </a:bodyPr>
          <a:lstStyle/>
          <a:p>
            <a:pPr algn="ctr"/>
            <a:r>
              <a:rPr lang="en-CA" dirty="0">
                <a:solidFill>
                  <a:srgbClr val="FF0000"/>
                </a:solidFill>
              </a:rPr>
              <a:t>{C, E}</a:t>
            </a:r>
          </a:p>
          <a:p>
            <a:pPr algn="ctr"/>
            <a:r>
              <a:rPr lang="en-CA" dirty="0">
                <a:solidFill>
                  <a:srgbClr val="FF0000"/>
                </a:solidFill>
              </a:rPr>
              <a:t>{H, I}</a:t>
            </a:r>
          </a:p>
          <a:p>
            <a:pPr algn="ctr"/>
            <a:r>
              <a:rPr lang="en-CA" dirty="0"/>
              <a:t>{G, I}</a:t>
            </a:r>
          </a:p>
          <a:p>
            <a:pPr algn="ctr"/>
            <a:r>
              <a:rPr lang="en-CA" dirty="0"/>
              <a:t>{F, G}</a:t>
            </a:r>
          </a:p>
          <a:p>
            <a:pPr algn="ctr"/>
            <a:r>
              <a:rPr lang="en-CA" dirty="0"/>
              <a:t>{B, E}</a:t>
            </a:r>
          </a:p>
          <a:p>
            <a:pPr algn="ctr"/>
            <a:r>
              <a:rPr lang="en-CA" dirty="0"/>
              <a:t>{E, H}</a:t>
            </a:r>
          </a:p>
          <a:p>
            <a:pPr algn="ctr"/>
            <a:r>
              <a:rPr lang="en-CA" dirty="0"/>
              <a:t>{B, C}</a:t>
            </a:r>
          </a:p>
          <a:p>
            <a:pPr algn="ctr"/>
            <a:r>
              <a:rPr lang="en-CA" dirty="0"/>
              <a:t>{H, K}</a:t>
            </a:r>
          </a:p>
          <a:p>
            <a:pPr algn="ctr"/>
            <a:r>
              <a:rPr lang="en-CA" dirty="0"/>
              <a:t>{H, L}</a:t>
            </a:r>
          </a:p>
          <a:p>
            <a:pPr algn="ctr"/>
            <a:r>
              <a:rPr lang="en-CA" dirty="0"/>
              <a:t>{D, E}</a:t>
            </a:r>
          </a:p>
          <a:p>
            <a:pPr algn="ctr"/>
            <a:r>
              <a:rPr lang="en-CA" dirty="0"/>
              <a:t>{G, H}</a:t>
            </a:r>
          </a:p>
          <a:p>
            <a:pPr algn="ctr"/>
            <a:r>
              <a:rPr lang="en-CA" dirty="0"/>
              <a:t>{I, K}</a:t>
            </a:r>
          </a:p>
          <a:p>
            <a:pPr algn="ctr"/>
            <a:r>
              <a:rPr lang="en-CA" dirty="0"/>
              <a:t>{B, D}</a:t>
            </a:r>
          </a:p>
          <a:p>
            <a:pPr algn="ctr"/>
            <a:r>
              <a:rPr lang="en-CA" dirty="0"/>
              <a:t>{D, F}</a:t>
            </a:r>
          </a:p>
          <a:p>
            <a:pPr algn="ctr"/>
            <a:r>
              <a:rPr lang="en-CA" dirty="0"/>
              <a:t>{E, G}</a:t>
            </a:r>
          </a:p>
          <a:p>
            <a:pPr algn="ctr"/>
            <a:r>
              <a:rPr lang="en-CA" dirty="0"/>
              <a:t>{K, L}</a:t>
            </a:r>
          </a:p>
          <a:p>
            <a:pPr algn="ctr"/>
            <a:r>
              <a:rPr lang="en-CA" dirty="0"/>
              <a:t>{J, K}</a:t>
            </a:r>
          </a:p>
          <a:p>
            <a:pPr algn="ctr"/>
            <a:r>
              <a:rPr lang="en-CA" dirty="0"/>
              <a:t>{J, I}</a:t>
            </a:r>
          </a:p>
          <a:p>
            <a:pPr algn="ctr"/>
            <a:r>
              <a:rPr lang="en-CA" dirty="0"/>
              <a:t>{J, G}</a:t>
            </a:r>
          </a:p>
          <a:p>
            <a:pPr algn="ctr"/>
            <a:r>
              <a:rPr lang="en-CA" dirty="0"/>
              <a:t>{A, B}</a:t>
            </a:r>
          </a:p>
          <a:p>
            <a:pPr algn="ctr"/>
            <a:r>
              <a:rPr lang="en-CA" dirty="0"/>
              <a:t>{A, D}</a:t>
            </a:r>
          </a:p>
          <a:p>
            <a:pPr algn="ctr"/>
            <a:r>
              <a:rPr lang="en-CA" dirty="0"/>
              <a:t>{E, F}</a:t>
            </a:r>
          </a:p>
        </p:txBody>
      </p:sp>
      <p:pic>
        <p:nvPicPr>
          <p:cNvPr id="21" name="Picture 33" descr="C:\Users\dwharder\Desktop\a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712" y="2348880"/>
            <a:ext cx="4322439" cy="4035902"/>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p:cNvCxnSpPr/>
          <p:nvPr/>
        </p:nvCxnSpPr>
        <p:spPr>
          <a:xfrm>
            <a:off x="7055578" y="1153316"/>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6812645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en-US" dirty="0">
                <a:latin typeface="Arial" charset="0"/>
                <a:cs typeface="Arial" charset="0"/>
              </a:rPr>
              <a:t>Example</a:t>
            </a:r>
          </a:p>
        </p:txBody>
      </p:sp>
      <p:sp>
        <p:nvSpPr>
          <p:cNvPr id="7171"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We add edge {G, I}</a:t>
            </a:r>
          </a:p>
        </p:txBody>
      </p:sp>
      <p:sp>
        <p:nvSpPr>
          <p:cNvPr id="37" name="TextBox 36"/>
          <p:cNvSpPr txBox="1"/>
          <p:nvPr/>
        </p:nvSpPr>
        <p:spPr>
          <a:xfrm>
            <a:off x="7375931" y="671691"/>
            <a:ext cx="813043" cy="6186309"/>
          </a:xfrm>
          <a:prstGeom prst="rect">
            <a:avLst/>
          </a:prstGeom>
          <a:noFill/>
        </p:spPr>
        <p:txBody>
          <a:bodyPr wrap="none" rtlCol="0">
            <a:spAutoFit/>
          </a:bodyPr>
          <a:lstStyle/>
          <a:p>
            <a:pPr algn="ctr"/>
            <a:r>
              <a:rPr lang="en-CA" dirty="0">
                <a:solidFill>
                  <a:srgbClr val="FF0000"/>
                </a:solidFill>
              </a:rPr>
              <a:t>{C, E}</a:t>
            </a:r>
          </a:p>
          <a:p>
            <a:pPr algn="ctr"/>
            <a:r>
              <a:rPr lang="en-CA" dirty="0">
                <a:solidFill>
                  <a:srgbClr val="FF0000"/>
                </a:solidFill>
              </a:rPr>
              <a:t>{H, I}</a:t>
            </a:r>
          </a:p>
          <a:p>
            <a:pPr algn="ctr"/>
            <a:r>
              <a:rPr lang="en-CA" dirty="0">
                <a:solidFill>
                  <a:srgbClr val="FF0000"/>
                </a:solidFill>
              </a:rPr>
              <a:t>{G, I}</a:t>
            </a:r>
          </a:p>
          <a:p>
            <a:pPr algn="ctr"/>
            <a:r>
              <a:rPr lang="en-CA" dirty="0"/>
              <a:t>{F, G}</a:t>
            </a:r>
          </a:p>
          <a:p>
            <a:pPr algn="ctr"/>
            <a:r>
              <a:rPr lang="en-CA" dirty="0"/>
              <a:t>{B, E}</a:t>
            </a:r>
          </a:p>
          <a:p>
            <a:pPr algn="ctr"/>
            <a:r>
              <a:rPr lang="en-CA" dirty="0"/>
              <a:t>{E, H}</a:t>
            </a:r>
          </a:p>
          <a:p>
            <a:pPr algn="ctr"/>
            <a:r>
              <a:rPr lang="en-CA" dirty="0"/>
              <a:t>{B, C}</a:t>
            </a:r>
          </a:p>
          <a:p>
            <a:pPr algn="ctr"/>
            <a:r>
              <a:rPr lang="en-CA" dirty="0"/>
              <a:t>{H, K}</a:t>
            </a:r>
          </a:p>
          <a:p>
            <a:pPr algn="ctr"/>
            <a:r>
              <a:rPr lang="en-CA" dirty="0"/>
              <a:t>{H, L}</a:t>
            </a:r>
          </a:p>
          <a:p>
            <a:pPr algn="ctr"/>
            <a:r>
              <a:rPr lang="en-CA" dirty="0"/>
              <a:t>{D, E}</a:t>
            </a:r>
          </a:p>
          <a:p>
            <a:pPr algn="ctr"/>
            <a:r>
              <a:rPr lang="en-CA" dirty="0"/>
              <a:t>{G, H}</a:t>
            </a:r>
          </a:p>
          <a:p>
            <a:pPr algn="ctr"/>
            <a:r>
              <a:rPr lang="en-CA" dirty="0"/>
              <a:t>{I, K}</a:t>
            </a:r>
          </a:p>
          <a:p>
            <a:pPr algn="ctr"/>
            <a:r>
              <a:rPr lang="en-CA" dirty="0"/>
              <a:t>{B, D}</a:t>
            </a:r>
          </a:p>
          <a:p>
            <a:pPr algn="ctr"/>
            <a:r>
              <a:rPr lang="en-CA" dirty="0"/>
              <a:t>{D, F}</a:t>
            </a:r>
          </a:p>
          <a:p>
            <a:pPr algn="ctr"/>
            <a:r>
              <a:rPr lang="en-CA" dirty="0"/>
              <a:t>{E, G}</a:t>
            </a:r>
          </a:p>
          <a:p>
            <a:pPr algn="ctr"/>
            <a:r>
              <a:rPr lang="en-CA" dirty="0"/>
              <a:t>{K, L}</a:t>
            </a:r>
          </a:p>
          <a:p>
            <a:pPr algn="ctr"/>
            <a:r>
              <a:rPr lang="en-CA" dirty="0"/>
              <a:t>{J, K}</a:t>
            </a:r>
          </a:p>
          <a:p>
            <a:pPr algn="ctr"/>
            <a:r>
              <a:rPr lang="en-CA" dirty="0"/>
              <a:t>{J, I}</a:t>
            </a:r>
          </a:p>
          <a:p>
            <a:pPr algn="ctr"/>
            <a:r>
              <a:rPr lang="en-CA" dirty="0"/>
              <a:t>{J, G}</a:t>
            </a:r>
          </a:p>
          <a:p>
            <a:pPr algn="ctr"/>
            <a:r>
              <a:rPr lang="en-CA" dirty="0"/>
              <a:t>{A, B}</a:t>
            </a:r>
          </a:p>
          <a:p>
            <a:pPr algn="ctr"/>
            <a:r>
              <a:rPr lang="en-CA" dirty="0"/>
              <a:t>{A, D}</a:t>
            </a:r>
          </a:p>
          <a:p>
            <a:pPr algn="ctr"/>
            <a:r>
              <a:rPr lang="en-CA" dirty="0"/>
              <a:t>{E, F}</a:t>
            </a:r>
          </a:p>
        </p:txBody>
      </p:sp>
      <p:pic>
        <p:nvPicPr>
          <p:cNvPr id="5" name="Picture 32" descr="C:\Users\dwharder\Desktop\a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712" y="2348880"/>
            <a:ext cx="4322439" cy="4035902"/>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p:cNvCxnSpPr/>
          <p:nvPr/>
        </p:nvCxnSpPr>
        <p:spPr>
          <a:xfrm>
            <a:off x="7055578" y="1422300"/>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231629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en-US" dirty="0">
                <a:latin typeface="Arial" charset="0"/>
                <a:cs typeface="Arial" charset="0"/>
              </a:rPr>
              <a:t>Example</a:t>
            </a:r>
          </a:p>
        </p:txBody>
      </p:sp>
      <p:sp>
        <p:nvSpPr>
          <p:cNvPr id="7171"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We add edge {F, G}</a:t>
            </a:r>
          </a:p>
        </p:txBody>
      </p:sp>
      <p:sp>
        <p:nvSpPr>
          <p:cNvPr id="37" name="TextBox 36"/>
          <p:cNvSpPr txBox="1"/>
          <p:nvPr/>
        </p:nvSpPr>
        <p:spPr>
          <a:xfrm>
            <a:off x="7375931" y="671691"/>
            <a:ext cx="813043" cy="6186309"/>
          </a:xfrm>
          <a:prstGeom prst="rect">
            <a:avLst/>
          </a:prstGeom>
          <a:noFill/>
        </p:spPr>
        <p:txBody>
          <a:bodyPr wrap="none" rtlCol="0">
            <a:spAutoFit/>
          </a:bodyPr>
          <a:lstStyle/>
          <a:p>
            <a:pPr algn="ctr"/>
            <a:r>
              <a:rPr lang="en-CA" dirty="0">
                <a:solidFill>
                  <a:srgbClr val="FF0000"/>
                </a:solidFill>
              </a:rPr>
              <a:t>{C, E}</a:t>
            </a:r>
          </a:p>
          <a:p>
            <a:pPr algn="ctr"/>
            <a:r>
              <a:rPr lang="en-CA" dirty="0">
                <a:solidFill>
                  <a:srgbClr val="FF0000"/>
                </a:solidFill>
              </a:rPr>
              <a:t>{H, I}</a:t>
            </a:r>
          </a:p>
          <a:p>
            <a:pPr algn="ctr"/>
            <a:r>
              <a:rPr lang="en-CA" dirty="0">
                <a:solidFill>
                  <a:srgbClr val="FF0000"/>
                </a:solidFill>
              </a:rPr>
              <a:t>{G, I}</a:t>
            </a:r>
          </a:p>
          <a:p>
            <a:pPr algn="ctr"/>
            <a:r>
              <a:rPr lang="en-CA" dirty="0">
                <a:solidFill>
                  <a:srgbClr val="FF0000"/>
                </a:solidFill>
              </a:rPr>
              <a:t>{F, G}</a:t>
            </a:r>
          </a:p>
          <a:p>
            <a:pPr algn="ctr"/>
            <a:r>
              <a:rPr lang="en-CA" dirty="0"/>
              <a:t>{B, E}</a:t>
            </a:r>
          </a:p>
          <a:p>
            <a:pPr algn="ctr"/>
            <a:r>
              <a:rPr lang="en-CA" dirty="0"/>
              <a:t>{E, H}</a:t>
            </a:r>
          </a:p>
          <a:p>
            <a:pPr algn="ctr"/>
            <a:r>
              <a:rPr lang="en-CA" dirty="0"/>
              <a:t>{B, C}</a:t>
            </a:r>
          </a:p>
          <a:p>
            <a:pPr algn="ctr"/>
            <a:r>
              <a:rPr lang="en-CA" dirty="0"/>
              <a:t>{H, K}</a:t>
            </a:r>
          </a:p>
          <a:p>
            <a:pPr algn="ctr"/>
            <a:r>
              <a:rPr lang="en-CA" dirty="0"/>
              <a:t>{H, L}</a:t>
            </a:r>
          </a:p>
          <a:p>
            <a:pPr algn="ctr"/>
            <a:r>
              <a:rPr lang="en-CA" dirty="0"/>
              <a:t>{D, E}</a:t>
            </a:r>
          </a:p>
          <a:p>
            <a:pPr algn="ctr"/>
            <a:r>
              <a:rPr lang="en-CA" dirty="0"/>
              <a:t>{G, H}</a:t>
            </a:r>
          </a:p>
          <a:p>
            <a:pPr algn="ctr"/>
            <a:r>
              <a:rPr lang="en-CA" dirty="0"/>
              <a:t>{I, K}</a:t>
            </a:r>
          </a:p>
          <a:p>
            <a:pPr algn="ctr"/>
            <a:r>
              <a:rPr lang="en-CA" dirty="0"/>
              <a:t>{B, D}</a:t>
            </a:r>
          </a:p>
          <a:p>
            <a:pPr algn="ctr"/>
            <a:r>
              <a:rPr lang="en-CA" dirty="0"/>
              <a:t>{D, F}</a:t>
            </a:r>
          </a:p>
          <a:p>
            <a:pPr algn="ctr"/>
            <a:r>
              <a:rPr lang="en-CA" dirty="0"/>
              <a:t>{E, G}</a:t>
            </a:r>
          </a:p>
          <a:p>
            <a:pPr algn="ctr"/>
            <a:r>
              <a:rPr lang="en-CA" dirty="0"/>
              <a:t>{K, L}</a:t>
            </a:r>
          </a:p>
          <a:p>
            <a:pPr algn="ctr"/>
            <a:r>
              <a:rPr lang="en-CA" dirty="0"/>
              <a:t>{J, K}</a:t>
            </a:r>
          </a:p>
          <a:p>
            <a:pPr algn="ctr"/>
            <a:r>
              <a:rPr lang="en-CA" dirty="0"/>
              <a:t>{J, I}</a:t>
            </a:r>
          </a:p>
          <a:p>
            <a:pPr algn="ctr"/>
            <a:r>
              <a:rPr lang="en-CA" dirty="0"/>
              <a:t>{J, G}</a:t>
            </a:r>
          </a:p>
          <a:p>
            <a:pPr algn="ctr"/>
            <a:r>
              <a:rPr lang="en-CA" dirty="0"/>
              <a:t>{A, B}</a:t>
            </a:r>
          </a:p>
          <a:p>
            <a:pPr algn="ctr"/>
            <a:r>
              <a:rPr lang="en-CA" dirty="0"/>
              <a:t>{A, D}</a:t>
            </a:r>
          </a:p>
          <a:p>
            <a:pPr algn="ctr"/>
            <a:r>
              <a:rPr lang="en-CA" dirty="0"/>
              <a:t>{E, F}</a:t>
            </a:r>
          </a:p>
        </p:txBody>
      </p:sp>
      <p:pic>
        <p:nvPicPr>
          <p:cNvPr id="5" name="Picture 31" descr="C:\Users\dwharder\Desktop\a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712" y="2348880"/>
            <a:ext cx="4322439" cy="4035902"/>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p:cNvCxnSpPr/>
          <p:nvPr/>
        </p:nvCxnSpPr>
        <p:spPr>
          <a:xfrm>
            <a:off x="7055578" y="1703189"/>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5286237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en-US" dirty="0">
                <a:latin typeface="Arial" charset="0"/>
                <a:cs typeface="Arial" charset="0"/>
              </a:rPr>
              <a:t>Example</a:t>
            </a:r>
          </a:p>
        </p:txBody>
      </p:sp>
      <p:sp>
        <p:nvSpPr>
          <p:cNvPr id="7171"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We add edge {B, E}</a:t>
            </a:r>
          </a:p>
        </p:txBody>
      </p:sp>
      <p:sp>
        <p:nvSpPr>
          <p:cNvPr id="37" name="TextBox 36"/>
          <p:cNvSpPr txBox="1"/>
          <p:nvPr/>
        </p:nvSpPr>
        <p:spPr>
          <a:xfrm>
            <a:off x="7375931" y="671691"/>
            <a:ext cx="813043" cy="6186309"/>
          </a:xfrm>
          <a:prstGeom prst="rect">
            <a:avLst/>
          </a:prstGeom>
          <a:noFill/>
        </p:spPr>
        <p:txBody>
          <a:bodyPr wrap="none" rtlCol="0">
            <a:spAutoFit/>
          </a:bodyPr>
          <a:lstStyle/>
          <a:p>
            <a:pPr algn="ctr"/>
            <a:r>
              <a:rPr lang="en-CA" dirty="0">
                <a:solidFill>
                  <a:srgbClr val="FF0000"/>
                </a:solidFill>
              </a:rPr>
              <a:t>{C, E}</a:t>
            </a:r>
          </a:p>
          <a:p>
            <a:pPr algn="ctr"/>
            <a:r>
              <a:rPr lang="en-CA" dirty="0">
                <a:solidFill>
                  <a:srgbClr val="FF0000"/>
                </a:solidFill>
              </a:rPr>
              <a:t>{H, I}</a:t>
            </a:r>
          </a:p>
          <a:p>
            <a:pPr algn="ctr"/>
            <a:r>
              <a:rPr lang="en-CA" dirty="0">
                <a:solidFill>
                  <a:srgbClr val="FF0000"/>
                </a:solidFill>
              </a:rPr>
              <a:t>{G, I}</a:t>
            </a:r>
          </a:p>
          <a:p>
            <a:pPr algn="ctr"/>
            <a:r>
              <a:rPr lang="en-CA" dirty="0">
                <a:solidFill>
                  <a:srgbClr val="FF0000"/>
                </a:solidFill>
              </a:rPr>
              <a:t>{F, G}</a:t>
            </a:r>
          </a:p>
          <a:p>
            <a:pPr algn="ctr"/>
            <a:r>
              <a:rPr lang="en-CA" dirty="0">
                <a:solidFill>
                  <a:srgbClr val="FF0000"/>
                </a:solidFill>
              </a:rPr>
              <a:t>{B, E}</a:t>
            </a:r>
          </a:p>
          <a:p>
            <a:pPr algn="ctr"/>
            <a:r>
              <a:rPr lang="en-CA" dirty="0"/>
              <a:t>{E, H}</a:t>
            </a:r>
          </a:p>
          <a:p>
            <a:pPr algn="ctr"/>
            <a:r>
              <a:rPr lang="en-CA" dirty="0"/>
              <a:t>{B, C}</a:t>
            </a:r>
          </a:p>
          <a:p>
            <a:pPr algn="ctr"/>
            <a:r>
              <a:rPr lang="en-CA" dirty="0"/>
              <a:t>{H, K}</a:t>
            </a:r>
          </a:p>
          <a:p>
            <a:pPr algn="ctr"/>
            <a:r>
              <a:rPr lang="en-CA" dirty="0"/>
              <a:t>{H, L}</a:t>
            </a:r>
          </a:p>
          <a:p>
            <a:pPr algn="ctr"/>
            <a:r>
              <a:rPr lang="en-CA" dirty="0"/>
              <a:t>{D, E}</a:t>
            </a:r>
          </a:p>
          <a:p>
            <a:pPr algn="ctr"/>
            <a:r>
              <a:rPr lang="en-CA" dirty="0"/>
              <a:t>{G, H}</a:t>
            </a:r>
          </a:p>
          <a:p>
            <a:pPr algn="ctr"/>
            <a:r>
              <a:rPr lang="en-CA" dirty="0"/>
              <a:t>{I, K}</a:t>
            </a:r>
          </a:p>
          <a:p>
            <a:pPr algn="ctr"/>
            <a:r>
              <a:rPr lang="en-CA" dirty="0"/>
              <a:t>{B, D}</a:t>
            </a:r>
          </a:p>
          <a:p>
            <a:pPr algn="ctr"/>
            <a:r>
              <a:rPr lang="en-CA" dirty="0"/>
              <a:t>{D, F}</a:t>
            </a:r>
          </a:p>
          <a:p>
            <a:pPr algn="ctr"/>
            <a:r>
              <a:rPr lang="en-CA" dirty="0"/>
              <a:t>{E, G}</a:t>
            </a:r>
          </a:p>
          <a:p>
            <a:pPr algn="ctr"/>
            <a:r>
              <a:rPr lang="en-CA" dirty="0"/>
              <a:t>{K, L}</a:t>
            </a:r>
          </a:p>
          <a:p>
            <a:pPr algn="ctr"/>
            <a:r>
              <a:rPr lang="en-CA" dirty="0"/>
              <a:t>{J, K}</a:t>
            </a:r>
          </a:p>
          <a:p>
            <a:pPr algn="ctr"/>
            <a:r>
              <a:rPr lang="en-CA" dirty="0"/>
              <a:t>{J, I}</a:t>
            </a:r>
          </a:p>
          <a:p>
            <a:pPr algn="ctr"/>
            <a:r>
              <a:rPr lang="en-CA" dirty="0"/>
              <a:t>{J, G}</a:t>
            </a:r>
          </a:p>
          <a:p>
            <a:pPr algn="ctr"/>
            <a:r>
              <a:rPr lang="en-CA" dirty="0"/>
              <a:t>{A, B}</a:t>
            </a:r>
          </a:p>
          <a:p>
            <a:pPr algn="ctr"/>
            <a:r>
              <a:rPr lang="en-CA" dirty="0"/>
              <a:t>{A, D}</a:t>
            </a:r>
          </a:p>
          <a:p>
            <a:pPr algn="ctr"/>
            <a:r>
              <a:rPr lang="en-CA" dirty="0"/>
              <a:t>{E, F}</a:t>
            </a:r>
          </a:p>
        </p:txBody>
      </p:sp>
      <p:pic>
        <p:nvPicPr>
          <p:cNvPr id="5" name="Picture 30" descr="C:\Users\dwharder\Desktop\a5.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712" y="2348880"/>
            <a:ext cx="4322439" cy="4035902"/>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p:cNvCxnSpPr/>
          <p:nvPr/>
        </p:nvCxnSpPr>
        <p:spPr>
          <a:xfrm>
            <a:off x="7055578" y="1967411"/>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84161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en-US" dirty="0">
                <a:latin typeface="Arial" charset="0"/>
                <a:cs typeface="Arial" charset="0"/>
              </a:rPr>
              <a:t>Example</a:t>
            </a:r>
          </a:p>
        </p:txBody>
      </p:sp>
      <p:sp>
        <p:nvSpPr>
          <p:cNvPr id="7171"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We add edge {E, H}</a:t>
            </a:r>
          </a:p>
          <a:p>
            <a:pPr lvl="1"/>
            <a:r>
              <a:rPr lang="en-US" altLang="en-US" dirty="0">
                <a:latin typeface="Arial" charset="0"/>
                <a:cs typeface="Arial" charset="0"/>
              </a:rPr>
              <a:t>This coalesces the two spanning sub-trees into one</a:t>
            </a:r>
          </a:p>
        </p:txBody>
      </p:sp>
      <p:sp>
        <p:nvSpPr>
          <p:cNvPr id="37" name="TextBox 36"/>
          <p:cNvSpPr txBox="1"/>
          <p:nvPr/>
        </p:nvSpPr>
        <p:spPr>
          <a:xfrm>
            <a:off x="7375931" y="671691"/>
            <a:ext cx="813043" cy="6186309"/>
          </a:xfrm>
          <a:prstGeom prst="rect">
            <a:avLst/>
          </a:prstGeom>
          <a:noFill/>
        </p:spPr>
        <p:txBody>
          <a:bodyPr wrap="none" rtlCol="0">
            <a:spAutoFit/>
          </a:bodyPr>
          <a:lstStyle/>
          <a:p>
            <a:pPr algn="ctr"/>
            <a:r>
              <a:rPr lang="en-CA" dirty="0">
                <a:solidFill>
                  <a:srgbClr val="FF0000"/>
                </a:solidFill>
              </a:rPr>
              <a:t>{C, E}</a:t>
            </a:r>
          </a:p>
          <a:p>
            <a:pPr algn="ctr"/>
            <a:r>
              <a:rPr lang="en-CA" dirty="0">
                <a:solidFill>
                  <a:srgbClr val="FF0000"/>
                </a:solidFill>
              </a:rPr>
              <a:t>{H, I}</a:t>
            </a:r>
          </a:p>
          <a:p>
            <a:pPr algn="ctr"/>
            <a:r>
              <a:rPr lang="en-CA" dirty="0">
                <a:solidFill>
                  <a:srgbClr val="FF0000"/>
                </a:solidFill>
              </a:rPr>
              <a:t>{G, I}</a:t>
            </a:r>
          </a:p>
          <a:p>
            <a:pPr algn="ctr"/>
            <a:r>
              <a:rPr lang="en-CA" dirty="0">
                <a:solidFill>
                  <a:srgbClr val="FF0000"/>
                </a:solidFill>
              </a:rPr>
              <a:t>{F, G}</a:t>
            </a:r>
          </a:p>
          <a:p>
            <a:pPr algn="ctr"/>
            <a:r>
              <a:rPr lang="en-CA" dirty="0">
                <a:solidFill>
                  <a:srgbClr val="FF0000"/>
                </a:solidFill>
              </a:rPr>
              <a:t>{B, E}</a:t>
            </a:r>
          </a:p>
          <a:p>
            <a:pPr algn="ctr"/>
            <a:r>
              <a:rPr lang="en-CA" dirty="0">
                <a:solidFill>
                  <a:srgbClr val="FF0000"/>
                </a:solidFill>
              </a:rPr>
              <a:t>{E, H}</a:t>
            </a:r>
          </a:p>
          <a:p>
            <a:pPr algn="ctr"/>
            <a:r>
              <a:rPr lang="en-CA" dirty="0"/>
              <a:t>{B, C}</a:t>
            </a:r>
          </a:p>
          <a:p>
            <a:pPr algn="ctr"/>
            <a:r>
              <a:rPr lang="en-CA" dirty="0"/>
              <a:t>{H, K}</a:t>
            </a:r>
          </a:p>
          <a:p>
            <a:pPr algn="ctr"/>
            <a:r>
              <a:rPr lang="en-CA" dirty="0"/>
              <a:t>{H, L}</a:t>
            </a:r>
          </a:p>
          <a:p>
            <a:pPr algn="ctr"/>
            <a:r>
              <a:rPr lang="en-CA" dirty="0"/>
              <a:t>{D, E}</a:t>
            </a:r>
          </a:p>
          <a:p>
            <a:pPr algn="ctr"/>
            <a:r>
              <a:rPr lang="en-CA" dirty="0"/>
              <a:t>{G, H}</a:t>
            </a:r>
          </a:p>
          <a:p>
            <a:pPr algn="ctr"/>
            <a:r>
              <a:rPr lang="en-CA" dirty="0"/>
              <a:t>{I, K}</a:t>
            </a:r>
          </a:p>
          <a:p>
            <a:pPr algn="ctr"/>
            <a:r>
              <a:rPr lang="en-CA" dirty="0"/>
              <a:t>{B, D}</a:t>
            </a:r>
          </a:p>
          <a:p>
            <a:pPr algn="ctr"/>
            <a:r>
              <a:rPr lang="en-CA" dirty="0"/>
              <a:t>{D, F}</a:t>
            </a:r>
          </a:p>
          <a:p>
            <a:pPr algn="ctr"/>
            <a:r>
              <a:rPr lang="en-CA" dirty="0"/>
              <a:t>{E, G}</a:t>
            </a:r>
          </a:p>
          <a:p>
            <a:pPr algn="ctr"/>
            <a:r>
              <a:rPr lang="en-CA" dirty="0"/>
              <a:t>{K, L}</a:t>
            </a:r>
          </a:p>
          <a:p>
            <a:pPr algn="ctr"/>
            <a:r>
              <a:rPr lang="en-CA" dirty="0"/>
              <a:t>{J, K}</a:t>
            </a:r>
          </a:p>
          <a:p>
            <a:pPr algn="ctr"/>
            <a:r>
              <a:rPr lang="en-CA" dirty="0"/>
              <a:t>{J, I}</a:t>
            </a:r>
          </a:p>
          <a:p>
            <a:pPr algn="ctr"/>
            <a:r>
              <a:rPr lang="en-CA" dirty="0"/>
              <a:t>{J, G}</a:t>
            </a:r>
          </a:p>
          <a:p>
            <a:pPr algn="ctr"/>
            <a:r>
              <a:rPr lang="en-CA" dirty="0"/>
              <a:t>{A, B}</a:t>
            </a:r>
          </a:p>
          <a:p>
            <a:pPr algn="ctr"/>
            <a:r>
              <a:rPr lang="en-CA" dirty="0"/>
              <a:t>{A, D}</a:t>
            </a:r>
          </a:p>
          <a:p>
            <a:pPr algn="ctr"/>
            <a:r>
              <a:rPr lang="en-CA" dirty="0"/>
              <a:t>{E, F}</a:t>
            </a:r>
          </a:p>
        </p:txBody>
      </p:sp>
      <p:pic>
        <p:nvPicPr>
          <p:cNvPr id="5" name="Picture 29" descr="C:\Users\dwharder\Desktop\a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712" y="2348880"/>
            <a:ext cx="4322439" cy="4035902"/>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p:cNvCxnSpPr/>
          <p:nvPr/>
        </p:nvCxnSpPr>
        <p:spPr>
          <a:xfrm>
            <a:off x="7055578" y="2247722"/>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2481008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en-US" dirty="0">
                <a:latin typeface="Arial" charset="0"/>
                <a:cs typeface="Arial" charset="0"/>
              </a:rPr>
              <a:t>Example</a:t>
            </a:r>
          </a:p>
        </p:txBody>
      </p:sp>
      <p:sp>
        <p:nvSpPr>
          <p:cNvPr id="7171"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We try adding {B, C}, but it creates a cycle</a:t>
            </a:r>
          </a:p>
        </p:txBody>
      </p:sp>
      <p:sp>
        <p:nvSpPr>
          <p:cNvPr id="37" name="TextBox 36"/>
          <p:cNvSpPr txBox="1"/>
          <p:nvPr/>
        </p:nvSpPr>
        <p:spPr>
          <a:xfrm>
            <a:off x="7375931" y="671691"/>
            <a:ext cx="813043" cy="6186309"/>
          </a:xfrm>
          <a:prstGeom prst="rect">
            <a:avLst/>
          </a:prstGeom>
          <a:noFill/>
        </p:spPr>
        <p:txBody>
          <a:bodyPr wrap="none" rtlCol="0">
            <a:spAutoFit/>
          </a:bodyPr>
          <a:lstStyle/>
          <a:p>
            <a:pPr algn="ctr"/>
            <a:r>
              <a:rPr lang="en-CA" dirty="0">
                <a:solidFill>
                  <a:srgbClr val="FF0000"/>
                </a:solidFill>
              </a:rPr>
              <a:t>{C, E}</a:t>
            </a:r>
          </a:p>
          <a:p>
            <a:pPr algn="ctr"/>
            <a:r>
              <a:rPr lang="en-CA" dirty="0">
                <a:solidFill>
                  <a:srgbClr val="FF0000"/>
                </a:solidFill>
              </a:rPr>
              <a:t>{H, I}</a:t>
            </a:r>
          </a:p>
          <a:p>
            <a:pPr algn="ctr"/>
            <a:r>
              <a:rPr lang="en-CA" dirty="0">
                <a:solidFill>
                  <a:srgbClr val="FF0000"/>
                </a:solidFill>
              </a:rPr>
              <a:t>{G, I}</a:t>
            </a:r>
          </a:p>
          <a:p>
            <a:pPr algn="ctr"/>
            <a:r>
              <a:rPr lang="en-CA" dirty="0">
                <a:solidFill>
                  <a:srgbClr val="FF0000"/>
                </a:solidFill>
              </a:rPr>
              <a:t>{F, G}</a:t>
            </a:r>
          </a:p>
          <a:p>
            <a:pPr algn="ctr"/>
            <a:r>
              <a:rPr lang="en-CA" dirty="0">
                <a:solidFill>
                  <a:srgbClr val="FF0000"/>
                </a:solidFill>
              </a:rPr>
              <a:t>{B, E}</a:t>
            </a:r>
          </a:p>
          <a:p>
            <a:pPr algn="ctr"/>
            <a:r>
              <a:rPr lang="en-CA" dirty="0">
                <a:solidFill>
                  <a:srgbClr val="FF0000"/>
                </a:solidFill>
              </a:rPr>
              <a:t>{E, H}</a:t>
            </a:r>
          </a:p>
          <a:p>
            <a:pPr algn="ctr"/>
            <a:r>
              <a:rPr lang="en-CA" dirty="0"/>
              <a:t>{B, C}</a:t>
            </a:r>
          </a:p>
          <a:p>
            <a:pPr algn="ctr"/>
            <a:r>
              <a:rPr lang="en-CA" dirty="0"/>
              <a:t>{H, K}</a:t>
            </a:r>
          </a:p>
          <a:p>
            <a:pPr algn="ctr"/>
            <a:r>
              <a:rPr lang="en-CA" dirty="0"/>
              <a:t>{H, L}</a:t>
            </a:r>
          </a:p>
          <a:p>
            <a:pPr algn="ctr"/>
            <a:r>
              <a:rPr lang="en-CA" dirty="0"/>
              <a:t>{D, E}</a:t>
            </a:r>
          </a:p>
          <a:p>
            <a:pPr algn="ctr"/>
            <a:r>
              <a:rPr lang="en-CA" dirty="0"/>
              <a:t>{G, H}</a:t>
            </a:r>
          </a:p>
          <a:p>
            <a:pPr algn="ctr"/>
            <a:r>
              <a:rPr lang="en-CA" dirty="0"/>
              <a:t>{I, K}</a:t>
            </a:r>
          </a:p>
          <a:p>
            <a:pPr algn="ctr"/>
            <a:r>
              <a:rPr lang="en-CA" dirty="0"/>
              <a:t>{B, D}</a:t>
            </a:r>
          </a:p>
          <a:p>
            <a:pPr algn="ctr"/>
            <a:r>
              <a:rPr lang="en-CA" dirty="0"/>
              <a:t>{D, F}</a:t>
            </a:r>
          </a:p>
          <a:p>
            <a:pPr algn="ctr"/>
            <a:r>
              <a:rPr lang="en-CA" dirty="0"/>
              <a:t>{E, G}</a:t>
            </a:r>
          </a:p>
          <a:p>
            <a:pPr algn="ctr"/>
            <a:r>
              <a:rPr lang="en-CA" dirty="0"/>
              <a:t>{K, L}</a:t>
            </a:r>
          </a:p>
          <a:p>
            <a:pPr algn="ctr"/>
            <a:r>
              <a:rPr lang="en-CA" dirty="0"/>
              <a:t>{J, K}</a:t>
            </a:r>
          </a:p>
          <a:p>
            <a:pPr algn="ctr"/>
            <a:r>
              <a:rPr lang="en-CA" dirty="0"/>
              <a:t>{J, I}</a:t>
            </a:r>
          </a:p>
          <a:p>
            <a:pPr algn="ctr"/>
            <a:r>
              <a:rPr lang="en-CA" dirty="0"/>
              <a:t>{J, G}</a:t>
            </a:r>
          </a:p>
          <a:p>
            <a:pPr algn="ctr"/>
            <a:r>
              <a:rPr lang="en-CA" dirty="0"/>
              <a:t>{A, B}</a:t>
            </a:r>
          </a:p>
          <a:p>
            <a:pPr algn="ctr"/>
            <a:r>
              <a:rPr lang="en-CA" dirty="0"/>
              <a:t>{A, D}</a:t>
            </a:r>
          </a:p>
          <a:p>
            <a:pPr algn="ctr"/>
            <a:r>
              <a:rPr lang="en-CA" dirty="0"/>
              <a:t>{E, F}</a:t>
            </a:r>
          </a:p>
        </p:txBody>
      </p:sp>
      <p:pic>
        <p:nvPicPr>
          <p:cNvPr id="5" name="Picture 28" descr="C:\Users\dwharder\Desktop\a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712" y="2348880"/>
            <a:ext cx="4322439" cy="4035902"/>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p:cNvCxnSpPr/>
          <p:nvPr/>
        </p:nvCxnSpPr>
        <p:spPr>
          <a:xfrm>
            <a:off x="7055578" y="2524427"/>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980405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r>
              <a:rPr lang="en-US" altLang="en-US" dirty="0">
                <a:latin typeface="Arial" charset="0"/>
                <a:cs typeface="Arial" charset="0"/>
              </a:rPr>
              <a:t>Spanning trees</a:t>
            </a:r>
          </a:p>
        </p:txBody>
      </p:sp>
      <p:pic>
        <p:nvPicPr>
          <p:cNvPr id="15364" name="Picture 8" descr="st0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2988" y="3952265"/>
            <a:ext cx="7273925" cy="198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2137964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en-US" dirty="0">
                <a:latin typeface="Arial" charset="0"/>
                <a:cs typeface="Arial" charset="0"/>
              </a:rPr>
              <a:t>Example</a:t>
            </a:r>
          </a:p>
        </p:txBody>
      </p:sp>
      <p:sp>
        <p:nvSpPr>
          <p:cNvPr id="7171"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We add edge {H, K}</a:t>
            </a:r>
          </a:p>
        </p:txBody>
      </p:sp>
      <p:sp>
        <p:nvSpPr>
          <p:cNvPr id="37" name="TextBox 36"/>
          <p:cNvSpPr txBox="1"/>
          <p:nvPr/>
        </p:nvSpPr>
        <p:spPr>
          <a:xfrm>
            <a:off x="7375931" y="671691"/>
            <a:ext cx="813043" cy="6186309"/>
          </a:xfrm>
          <a:prstGeom prst="rect">
            <a:avLst/>
          </a:prstGeom>
          <a:noFill/>
        </p:spPr>
        <p:txBody>
          <a:bodyPr wrap="none" rtlCol="0">
            <a:spAutoFit/>
          </a:bodyPr>
          <a:lstStyle/>
          <a:p>
            <a:pPr algn="ctr"/>
            <a:r>
              <a:rPr lang="en-CA" dirty="0">
                <a:solidFill>
                  <a:srgbClr val="FF0000"/>
                </a:solidFill>
              </a:rPr>
              <a:t>{C, E}</a:t>
            </a:r>
          </a:p>
          <a:p>
            <a:pPr algn="ctr"/>
            <a:r>
              <a:rPr lang="en-CA" dirty="0">
                <a:solidFill>
                  <a:srgbClr val="FF0000"/>
                </a:solidFill>
              </a:rPr>
              <a:t>{H, I}</a:t>
            </a:r>
          </a:p>
          <a:p>
            <a:pPr algn="ctr"/>
            <a:r>
              <a:rPr lang="en-CA" dirty="0">
                <a:solidFill>
                  <a:srgbClr val="FF0000"/>
                </a:solidFill>
              </a:rPr>
              <a:t>{G, I}</a:t>
            </a:r>
          </a:p>
          <a:p>
            <a:pPr algn="ctr"/>
            <a:r>
              <a:rPr lang="en-CA" dirty="0">
                <a:solidFill>
                  <a:srgbClr val="FF0000"/>
                </a:solidFill>
              </a:rPr>
              <a:t>{F, G}</a:t>
            </a:r>
          </a:p>
          <a:p>
            <a:pPr algn="ctr"/>
            <a:r>
              <a:rPr lang="en-CA" dirty="0">
                <a:solidFill>
                  <a:srgbClr val="FF0000"/>
                </a:solidFill>
              </a:rPr>
              <a:t>{B, E}</a:t>
            </a:r>
          </a:p>
          <a:p>
            <a:pPr algn="ctr"/>
            <a:r>
              <a:rPr lang="en-CA" dirty="0">
                <a:solidFill>
                  <a:srgbClr val="FF0000"/>
                </a:solidFill>
              </a:rPr>
              <a:t>{E, H}</a:t>
            </a:r>
          </a:p>
          <a:p>
            <a:pPr algn="ctr"/>
            <a:r>
              <a:rPr lang="en-CA" dirty="0">
                <a:solidFill>
                  <a:schemeClr val="bg1">
                    <a:lumMod val="85000"/>
                  </a:schemeClr>
                </a:solidFill>
              </a:rPr>
              <a:t>{B, C}</a:t>
            </a:r>
          </a:p>
          <a:p>
            <a:pPr algn="ctr"/>
            <a:r>
              <a:rPr lang="en-CA" dirty="0">
                <a:solidFill>
                  <a:srgbClr val="FF0000"/>
                </a:solidFill>
              </a:rPr>
              <a:t>{H, K}</a:t>
            </a:r>
          </a:p>
          <a:p>
            <a:pPr algn="ctr"/>
            <a:r>
              <a:rPr lang="en-CA" dirty="0"/>
              <a:t>{H, L}</a:t>
            </a:r>
          </a:p>
          <a:p>
            <a:pPr algn="ctr"/>
            <a:r>
              <a:rPr lang="en-CA" dirty="0"/>
              <a:t>{D, E}</a:t>
            </a:r>
          </a:p>
          <a:p>
            <a:pPr algn="ctr"/>
            <a:r>
              <a:rPr lang="en-CA" dirty="0"/>
              <a:t>{G, H}</a:t>
            </a:r>
          </a:p>
          <a:p>
            <a:pPr algn="ctr"/>
            <a:r>
              <a:rPr lang="en-CA" dirty="0"/>
              <a:t>{I, K}</a:t>
            </a:r>
          </a:p>
          <a:p>
            <a:pPr algn="ctr"/>
            <a:r>
              <a:rPr lang="en-CA" dirty="0"/>
              <a:t>{B, D}</a:t>
            </a:r>
          </a:p>
          <a:p>
            <a:pPr algn="ctr"/>
            <a:r>
              <a:rPr lang="en-CA" dirty="0"/>
              <a:t>{D, F}</a:t>
            </a:r>
          </a:p>
          <a:p>
            <a:pPr algn="ctr"/>
            <a:r>
              <a:rPr lang="en-CA" dirty="0"/>
              <a:t>{E, G}</a:t>
            </a:r>
          </a:p>
          <a:p>
            <a:pPr algn="ctr"/>
            <a:r>
              <a:rPr lang="en-CA" dirty="0"/>
              <a:t>{K, L}</a:t>
            </a:r>
          </a:p>
          <a:p>
            <a:pPr algn="ctr"/>
            <a:r>
              <a:rPr lang="en-CA" dirty="0"/>
              <a:t>{J, K}</a:t>
            </a:r>
          </a:p>
          <a:p>
            <a:pPr algn="ctr"/>
            <a:r>
              <a:rPr lang="en-CA" dirty="0"/>
              <a:t>{J, I}</a:t>
            </a:r>
          </a:p>
          <a:p>
            <a:pPr algn="ctr"/>
            <a:r>
              <a:rPr lang="en-CA" dirty="0"/>
              <a:t>{J, G}</a:t>
            </a:r>
          </a:p>
          <a:p>
            <a:pPr algn="ctr"/>
            <a:r>
              <a:rPr lang="en-CA" dirty="0"/>
              <a:t>{A, B}</a:t>
            </a:r>
          </a:p>
          <a:p>
            <a:pPr algn="ctr"/>
            <a:r>
              <a:rPr lang="en-CA" dirty="0"/>
              <a:t>{A, D}</a:t>
            </a:r>
          </a:p>
          <a:p>
            <a:pPr algn="ctr"/>
            <a:r>
              <a:rPr lang="en-CA" dirty="0"/>
              <a:t>{E, F}</a:t>
            </a:r>
          </a:p>
        </p:txBody>
      </p:sp>
      <p:pic>
        <p:nvPicPr>
          <p:cNvPr id="5" name="Picture 27" descr="C:\Users\dwharder\Desktop\a8.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712" y="2348880"/>
            <a:ext cx="4322439" cy="4035902"/>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p:cNvCxnSpPr/>
          <p:nvPr/>
        </p:nvCxnSpPr>
        <p:spPr>
          <a:xfrm>
            <a:off x="7055578" y="2797595"/>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2536194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en-US" dirty="0">
                <a:latin typeface="Arial" charset="0"/>
                <a:cs typeface="Arial" charset="0"/>
              </a:rPr>
              <a:t>Example</a:t>
            </a:r>
          </a:p>
        </p:txBody>
      </p:sp>
      <p:sp>
        <p:nvSpPr>
          <p:cNvPr id="7171"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We add edge {H, L}</a:t>
            </a:r>
          </a:p>
        </p:txBody>
      </p:sp>
      <p:pic>
        <p:nvPicPr>
          <p:cNvPr id="5" name="Picture 26" descr="C:\Users\dwharder\Desktop\a9.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712" y="2348880"/>
            <a:ext cx="4322439" cy="403590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7375931" y="671691"/>
            <a:ext cx="813043" cy="6186309"/>
          </a:xfrm>
          <a:prstGeom prst="rect">
            <a:avLst/>
          </a:prstGeom>
          <a:noFill/>
        </p:spPr>
        <p:txBody>
          <a:bodyPr wrap="none" rtlCol="0">
            <a:spAutoFit/>
          </a:bodyPr>
          <a:lstStyle/>
          <a:p>
            <a:pPr algn="ctr"/>
            <a:r>
              <a:rPr lang="en-CA" dirty="0">
                <a:solidFill>
                  <a:srgbClr val="FF0000"/>
                </a:solidFill>
              </a:rPr>
              <a:t>{C, E}</a:t>
            </a:r>
          </a:p>
          <a:p>
            <a:pPr algn="ctr"/>
            <a:r>
              <a:rPr lang="en-CA" dirty="0">
                <a:solidFill>
                  <a:srgbClr val="FF0000"/>
                </a:solidFill>
              </a:rPr>
              <a:t>{H, I}</a:t>
            </a:r>
          </a:p>
          <a:p>
            <a:pPr algn="ctr"/>
            <a:r>
              <a:rPr lang="en-CA" dirty="0">
                <a:solidFill>
                  <a:srgbClr val="FF0000"/>
                </a:solidFill>
              </a:rPr>
              <a:t>{G, I}</a:t>
            </a:r>
          </a:p>
          <a:p>
            <a:pPr algn="ctr"/>
            <a:r>
              <a:rPr lang="en-CA" dirty="0">
                <a:solidFill>
                  <a:srgbClr val="FF0000"/>
                </a:solidFill>
              </a:rPr>
              <a:t>{F, G}</a:t>
            </a:r>
          </a:p>
          <a:p>
            <a:pPr algn="ctr"/>
            <a:r>
              <a:rPr lang="en-CA" dirty="0">
                <a:solidFill>
                  <a:srgbClr val="FF0000"/>
                </a:solidFill>
              </a:rPr>
              <a:t>{B, E}</a:t>
            </a:r>
          </a:p>
          <a:p>
            <a:pPr algn="ctr"/>
            <a:r>
              <a:rPr lang="en-CA" dirty="0">
                <a:solidFill>
                  <a:srgbClr val="FF0000"/>
                </a:solidFill>
              </a:rPr>
              <a:t>{E, H}</a:t>
            </a:r>
          </a:p>
          <a:p>
            <a:pPr algn="ctr"/>
            <a:r>
              <a:rPr lang="en-CA" dirty="0">
                <a:solidFill>
                  <a:schemeClr val="bg1">
                    <a:lumMod val="85000"/>
                  </a:schemeClr>
                </a:solidFill>
              </a:rPr>
              <a:t>{B, C}</a:t>
            </a:r>
          </a:p>
          <a:p>
            <a:pPr algn="ctr"/>
            <a:r>
              <a:rPr lang="en-CA" dirty="0">
                <a:solidFill>
                  <a:srgbClr val="FF0000"/>
                </a:solidFill>
              </a:rPr>
              <a:t>{H, K}</a:t>
            </a:r>
          </a:p>
          <a:p>
            <a:pPr algn="ctr"/>
            <a:r>
              <a:rPr lang="en-CA" dirty="0">
                <a:solidFill>
                  <a:srgbClr val="FF0000"/>
                </a:solidFill>
              </a:rPr>
              <a:t>{H, L}</a:t>
            </a:r>
          </a:p>
          <a:p>
            <a:pPr algn="ctr"/>
            <a:r>
              <a:rPr lang="en-CA" dirty="0"/>
              <a:t>{D, E}</a:t>
            </a:r>
          </a:p>
          <a:p>
            <a:pPr algn="ctr"/>
            <a:r>
              <a:rPr lang="en-CA" dirty="0"/>
              <a:t>{G, H}</a:t>
            </a:r>
          </a:p>
          <a:p>
            <a:pPr algn="ctr"/>
            <a:r>
              <a:rPr lang="en-CA" dirty="0"/>
              <a:t>{I, K}</a:t>
            </a:r>
          </a:p>
          <a:p>
            <a:pPr algn="ctr"/>
            <a:r>
              <a:rPr lang="en-CA" dirty="0"/>
              <a:t>{B, D}</a:t>
            </a:r>
          </a:p>
          <a:p>
            <a:pPr algn="ctr"/>
            <a:r>
              <a:rPr lang="en-CA" dirty="0"/>
              <a:t>{D, F}</a:t>
            </a:r>
          </a:p>
          <a:p>
            <a:pPr algn="ctr"/>
            <a:r>
              <a:rPr lang="en-CA" dirty="0"/>
              <a:t>{E, G}</a:t>
            </a:r>
          </a:p>
          <a:p>
            <a:pPr algn="ctr"/>
            <a:r>
              <a:rPr lang="en-CA" dirty="0"/>
              <a:t>{K, L}</a:t>
            </a:r>
          </a:p>
          <a:p>
            <a:pPr algn="ctr"/>
            <a:r>
              <a:rPr lang="en-CA" dirty="0"/>
              <a:t>{J, K}</a:t>
            </a:r>
          </a:p>
          <a:p>
            <a:pPr algn="ctr"/>
            <a:r>
              <a:rPr lang="en-CA" dirty="0"/>
              <a:t>{J, I}</a:t>
            </a:r>
          </a:p>
          <a:p>
            <a:pPr algn="ctr"/>
            <a:r>
              <a:rPr lang="en-CA" dirty="0"/>
              <a:t>{J, G}</a:t>
            </a:r>
          </a:p>
          <a:p>
            <a:pPr algn="ctr"/>
            <a:r>
              <a:rPr lang="en-CA" dirty="0"/>
              <a:t>{A, B}</a:t>
            </a:r>
          </a:p>
          <a:p>
            <a:pPr algn="ctr"/>
            <a:r>
              <a:rPr lang="en-CA" dirty="0"/>
              <a:t>{A, D}</a:t>
            </a:r>
          </a:p>
          <a:p>
            <a:pPr algn="ctr"/>
            <a:r>
              <a:rPr lang="en-CA" dirty="0"/>
              <a:t>{E, F}</a:t>
            </a:r>
          </a:p>
        </p:txBody>
      </p:sp>
      <p:cxnSp>
        <p:nvCxnSpPr>
          <p:cNvPr id="7" name="Straight Arrow Connector 6"/>
          <p:cNvCxnSpPr/>
          <p:nvPr/>
        </p:nvCxnSpPr>
        <p:spPr>
          <a:xfrm>
            <a:off x="7055578" y="3068960"/>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3681465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en-US" dirty="0">
                <a:latin typeface="Arial" charset="0"/>
                <a:cs typeface="Arial" charset="0"/>
              </a:rPr>
              <a:t>Example</a:t>
            </a:r>
          </a:p>
        </p:txBody>
      </p:sp>
      <p:sp>
        <p:nvSpPr>
          <p:cNvPr id="7171"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We add edge {D, E}</a:t>
            </a:r>
          </a:p>
        </p:txBody>
      </p:sp>
      <p:pic>
        <p:nvPicPr>
          <p:cNvPr id="5" name="Picture 25" descr="C:\Users\dwharder\Desktop\a1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712" y="2348880"/>
            <a:ext cx="4322439" cy="403590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7375931" y="671691"/>
            <a:ext cx="813043" cy="6186309"/>
          </a:xfrm>
          <a:prstGeom prst="rect">
            <a:avLst/>
          </a:prstGeom>
          <a:noFill/>
        </p:spPr>
        <p:txBody>
          <a:bodyPr wrap="none" rtlCol="0">
            <a:spAutoFit/>
          </a:bodyPr>
          <a:lstStyle/>
          <a:p>
            <a:pPr algn="ctr"/>
            <a:r>
              <a:rPr lang="en-CA" dirty="0">
                <a:solidFill>
                  <a:srgbClr val="FF0000"/>
                </a:solidFill>
              </a:rPr>
              <a:t>{C, E}</a:t>
            </a:r>
          </a:p>
          <a:p>
            <a:pPr algn="ctr"/>
            <a:r>
              <a:rPr lang="en-CA" dirty="0">
                <a:solidFill>
                  <a:srgbClr val="FF0000"/>
                </a:solidFill>
              </a:rPr>
              <a:t>{H, I}</a:t>
            </a:r>
          </a:p>
          <a:p>
            <a:pPr algn="ctr"/>
            <a:r>
              <a:rPr lang="en-CA" dirty="0">
                <a:solidFill>
                  <a:srgbClr val="FF0000"/>
                </a:solidFill>
              </a:rPr>
              <a:t>{G, I}</a:t>
            </a:r>
          </a:p>
          <a:p>
            <a:pPr algn="ctr"/>
            <a:r>
              <a:rPr lang="en-CA" dirty="0">
                <a:solidFill>
                  <a:srgbClr val="FF0000"/>
                </a:solidFill>
              </a:rPr>
              <a:t>{F, G}</a:t>
            </a:r>
          </a:p>
          <a:p>
            <a:pPr algn="ctr"/>
            <a:r>
              <a:rPr lang="en-CA" dirty="0">
                <a:solidFill>
                  <a:srgbClr val="FF0000"/>
                </a:solidFill>
              </a:rPr>
              <a:t>{B, E}</a:t>
            </a:r>
          </a:p>
          <a:p>
            <a:pPr algn="ctr"/>
            <a:r>
              <a:rPr lang="en-CA" dirty="0">
                <a:solidFill>
                  <a:srgbClr val="FF0000"/>
                </a:solidFill>
              </a:rPr>
              <a:t>{E, H}</a:t>
            </a:r>
          </a:p>
          <a:p>
            <a:pPr algn="ctr"/>
            <a:r>
              <a:rPr lang="en-CA" dirty="0">
                <a:solidFill>
                  <a:schemeClr val="bg1">
                    <a:lumMod val="85000"/>
                  </a:schemeClr>
                </a:solidFill>
              </a:rPr>
              <a:t>{B, C}</a:t>
            </a:r>
          </a:p>
          <a:p>
            <a:pPr algn="ctr"/>
            <a:r>
              <a:rPr lang="en-CA" dirty="0">
                <a:solidFill>
                  <a:srgbClr val="FF0000"/>
                </a:solidFill>
              </a:rPr>
              <a:t>{H, K}</a:t>
            </a:r>
          </a:p>
          <a:p>
            <a:pPr algn="ctr"/>
            <a:r>
              <a:rPr lang="en-CA" dirty="0">
                <a:solidFill>
                  <a:srgbClr val="FF0000"/>
                </a:solidFill>
              </a:rPr>
              <a:t>{H, L}</a:t>
            </a:r>
          </a:p>
          <a:p>
            <a:pPr algn="ctr"/>
            <a:r>
              <a:rPr lang="en-CA" dirty="0">
                <a:solidFill>
                  <a:srgbClr val="FF0000"/>
                </a:solidFill>
              </a:rPr>
              <a:t>{D, E}</a:t>
            </a:r>
          </a:p>
          <a:p>
            <a:pPr algn="ctr"/>
            <a:r>
              <a:rPr lang="en-CA" dirty="0"/>
              <a:t>{G, H}</a:t>
            </a:r>
          </a:p>
          <a:p>
            <a:pPr algn="ctr"/>
            <a:r>
              <a:rPr lang="en-CA" dirty="0"/>
              <a:t>{I, K}</a:t>
            </a:r>
          </a:p>
          <a:p>
            <a:pPr algn="ctr"/>
            <a:r>
              <a:rPr lang="en-CA" dirty="0"/>
              <a:t>{B, D}</a:t>
            </a:r>
          </a:p>
          <a:p>
            <a:pPr algn="ctr"/>
            <a:r>
              <a:rPr lang="en-CA" dirty="0"/>
              <a:t>{D, F}</a:t>
            </a:r>
          </a:p>
          <a:p>
            <a:pPr algn="ctr"/>
            <a:r>
              <a:rPr lang="en-CA" dirty="0"/>
              <a:t>{E, G}</a:t>
            </a:r>
          </a:p>
          <a:p>
            <a:pPr algn="ctr"/>
            <a:r>
              <a:rPr lang="en-CA" dirty="0"/>
              <a:t>{K, L}</a:t>
            </a:r>
          </a:p>
          <a:p>
            <a:pPr algn="ctr"/>
            <a:r>
              <a:rPr lang="en-CA" dirty="0"/>
              <a:t>{J, K}</a:t>
            </a:r>
          </a:p>
          <a:p>
            <a:pPr algn="ctr"/>
            <a:r>
              <a:rPr lang="en-CA" dirty="0"/>
              <a:t>{J, I}</a:t>
            </a:r>
          </a:p>
          <a:p>
            <a:pPr algn="ctr"/>
            <a:r>
              <a:rPr lang="en-CA" dirty="0"/>
              <a:t>{J, G}</a:t>
            </a:r>
          </a:p>
          <a:p>
            <a:pPr algn="ctr"/>
            <a:r>
              <a:rPr lang="en-CA" dirty="0"/>
              <a:t>{A, B}</a:t>
            </a:r>
          </a:p>
          <a:p>
            <a:pPr algn="ctr"/>
            <a:r>
              <a:rPr lang="en-CA" dirty="0"/>
              <a:t>{A, D}</a:t>
            </a:r>
          </a:p>
          <a:p>
            <a:pPr algn="ctr"/>
            <a:r>
              <a:rPr lang="en-CA" dirty="0"/>
              <a:t>{E, F}</a:t>
            </a:r>
          </a:p>
        </p:txBody>
      </p:sp>
      <p:cxnSp>
        <p:nvCxnSpPr>
          <p:cNvPr id="7" name="Straight Arrow Connector 6"/>
          <p:cNvCxnSpPr/>
          <p:nvPr/>
        </p:nvCxnSpPr>
        <p:spPr>
          <a:xfrm>
            <a:off x="7055578" y="3348525"/>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9854429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en-US" dirty="0">
                <a:latin typeface="Arial" charset="0"/>
                <a:cs typeface="Arial" charset="0"/>
              </a:rPr>
              <a:t>Example</a:t>
            </a:r>
          </a:p>
        </p:txBody>
      </p:sp>
      <p:sp>
        <p:nvSpPr>
          <p:cNvPr id="7171" name="Rectangle 3"/>
          <p:cNvSpPr>
            <a:spLocks noGrp="1" noChangeArrowheads="1"/>
          </p:cNvSpPr>
          <p:nvPr>
            <p:ph type="body" idx="1"/>
          </p:nvPr>
        </p:nvSpPr>
        <p:spPr/>
        <p:txBody>
          <a:bodyPr/>
          <a:lstStyle/>
          <a:p>
            <a:pPr>
              <a:buNone/>
            </a:pPr>
            <a:r>
              <a:rPr lang="en-US" altLang="en-US" dirty="0">
                <a:latin typeface="Arial" charset="0"/>
                <a:cs typeface="Arial" charset="0"/>
              </a:rPr>
              <a:t>	We try adding {G, H}, but it creates a cycle</a:t>
            </a:r>
          </a:p>
        </p:txBody>
      </p:sp>
      <p:pic>
        <p:nvPicPr>
          <p:cNvPr id="5" name="Picture 24" descr="C:\Users\dwharder\Desktop\a1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712" y="2348880"/>
            <a:ext cx="4322439" cy="403590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7375931" y="671691"/>
            <a:ext cx="813043" cy="6186309"/>
          </a:xfrm>
          <a:prstGeom prst="rect">
            <a:avLst/>
          </a:prstGeom>
          <a:noFill/>
        </p:spPr>
        <p:txBody>
          <a:bodyPr wrap="none" rtlCol="0">
            <a:spAutoFit/>
          </a:bodyPr>
          <a:lstStyle/>
          <a:p>
            <a:pPr algn="ctr"/>
            <a:r>
              <a:rPr lang="en-CA" dirty="0">
                <a:solidFill>
                  <a:srgbClr val="FF0000"/>
                </a:solidFill>
              </a:rPr>
              <a:t>{C, E}</a:t>
            </a:r>
          </a:p>
          <a:p>
            <a:pPr algn="ctr"/>
            <a:r>
              <a:rPr lang="en-CA" dirty="0">
                <a:solidFill>
                  <a:srgbClr val="FF0000"/>
                </a:solidFill>
              </a:rPr>
              <a:t>{H, I}</a:t>
            </a:r>
          </a:p>
          <a:p>
            <a:pPr algn="ctr"/>
            <a:r>
              <a:rPr lang="en-CA" dirty="0">
                <a:solidFill>
                  <a:srgbClr val="FF0000"/>
                </a:solidFill>
              </a:rPr>
              <a:t>{G, I}</a:t>
            </a:r>
          </a:p>
          <a:p>
            <a:pPr algn="ctr"/>
            <a:r>
              <a:rPr lang="en-CA" dirty="0">
                <a:solidFill>
                  <a:srgbClr val="FF0000"/>
                </a:solidFill>
              </a:rPr>
              <a:t>{F, G}</a:t>
            </a:r>
          </a:p>
          <a:p>
            <a:pPr algn="ctr"/>
            <a:r>
              <a:rPr lang="en-CA" dirty="0">
                <a:solidFill>
                  <a:srgbClr val="FF0000"/>
                </a:solidFill>
              </a:rPr>
              <a:t>{B, E}</a:t>
            </a:r>
          </a:p>
          <a:p>
            <a:pPr algn="ctr"/>
            <a:r>
              <a:rPr lang="en-CA" dirty="0">
                <a:solidFill>
                  <a:srgbClr val="FF0000"/>
                </a:solidFill>
              </a:rPr>
              <a:t>{E, H}</a:t>
            </a:r>
          </a:p>
          <a:p>
            <a:pPr algn="ctr"/>
            <a:r>
              <a:rPr lang="en-CA" dirty="0">
                <a:solidFill>
                  <a:schemeClr val="bg1">
                    <a:lumMod val="85000"/>
                  </a:schemeClr>
                </a:solidFill>
              </a:rPr>
              <a:t>{B, C}</a:t>
            </a:r>
          </a:p>
          <a:p>
            <a:pPr algn="ctr"/>
            <a:r>
              <a:rPr lang="en-CA" dirty="0">
                <a:solidFill>
                  <a:srgbClr val="FF0000"/>
                </a:solidFill>
              </a:rPr>
              <a:t>{H, K}</a:t>
            </a:r>
          </a:p>
          <a:p>
            <a:pPr algn="ctr"/>
            <a:r>
              <a:rPr lang="en-CA" dirty="0">
                <a:solidFill>
                  <a:srgbClr val="FF0000"/>
                </a:solidFill>
              </a:rPr>
              <a:t>{H, L}</a:t>
            </a:r>
          </a:p>
          <a:p>
            <a:pPr algn="ctr"/>
            <a:r>
              <a:rPr lang="en-CA" dirty="0">
                <a:solidFill>
                  <a:srgbClr val="FF0000"/>
                </a:solidFill>
              </a:rPr>
              <a:t>{D, E}</a:t>
            </a:r>
          </a:p>
          <a:p>
            <a:pPr algn="ctr"/>
            <a:r>
              <a:rPr lang="en-CA" dirty="0"/>
              <a:t>{G, H}</a:t>
            </a:r>
          </a:p>
          <a:p>
            <a:pPr algn="ctr"/>
            <a:r>
              <a:rPr lang="en-CA" dirty="0"/>
              <a:t>{I, K}</a:t>
            </a:r>
          </a:p>
          <a:p>
            <a:pPr algn="ctr"/>
            <a:r>
              <a:rPr lang="en-CA" dirty="0"/>
              <a:t>{B, D}</a:t>
            </a:r>
          </a:p>
          <a:p>
            <a:pPr algn="ctr"/>
            <a:r>
              <a:rPr lang="en-CA" dirty="0"/>
              <a:t>{D, F}</a:t>
            </a:r>
          </a:p>
          <a:p>
            <a:pPr algn="ctr"/>
            <a:r>
              <a:rPr lang="en-CA" dirty="0"/>
              <a:t>{E, G}</a:t>
            </a:r>
          </a:p>
          <a:p>
            <a:pPr algn="ctr"/>
            <a:r>
              <a:rPr lang="en-CA" dirty="0"/>
              <a:t>{K, L}</a:t>
            </a:r>
          </a:p>
          <a:p>
            <a:pPr algn="ctr"/>
            <a:r>
              <a:rPr lang="en-CA" dirty="0"/>
              <a:t>{J, K}</a:t>
            </a:r>
          </a:p>
          <a:p>
            <a:pPr algn="ctr"/>
            <a:r>
              <a:rPr lang="en-CA" dirty="0"/>
              <a:t>{J, I}</a:t>
            </a:r>
          </a:p>
          <a:p>
            <a:pPr algn="ctr"/>
            <a:r>
              <a:rPr lang="en-CA" dirty="0"/>
              <a:t>{J, G}</a:t>
            </a:r>
          </a:p>
          <a:p>
            <a:pPr algn="ctr"/>
            <a:r>
              <a:rPr lang="en-CA" dirty="0"/>
              <a:t>{A, B}</a:t>
            </a:r>
          </a:p>
          <a:p>
            <a:pPr algn="ctr"/>
            <a:r>
              <a:rPr lang="en-CA" dirty="0"/>
              <a:t>{A, D}</a:t>
            </a:r>
          </a:p>
          <a:p>
            <a:pPr algn="ctr"/>
            <a:r>
              <a:rPr lang="en-CA" dirty="0"/>
              <a:t>{E, F}</a:t>
            </a:r>
          </a:p>
        </p:txBody>
      </p:sp>
      <p:cxnSp>
        <p:nvCxnSpPr>
          <p:cNvPr id="7" name="Straight Arrow Connector 6"/>
          <p:cNvCxnSpPr/>
          <p:nvPr/>
        </p:nvCxnSpPr>
        <p:spPr>
          <a:xfrm>
            <a:off x="7055578" y="3623818"/>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646671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en-US" dirty="0">
                <a:latin typeface="Arial" charset="0"/>
                <a:cs typeface="Arial" charset="0"/>
              </a:rPr>
              <a:t>Example</a:t>
            </a:r>
          </a:p>
        </p:txBody>
      </p:sp>
      <p:sp>
        <p:nvSpPr>
          <p:cNvPr id="7171" name="Rectangle 3"/>
          <p:cNvSpPr>
            <a:spLocks noGrp="1" noChangeArrowheads="1"/>
          </p:cNvSpPr>
          <p:nvPr>
            <p:ph type="body" idx="1"/>
          </p:nvPr>
        </p:nvSpPr>
        <p:spPr/>
        <p:txBody>
          <a:bodyPr/>
          <a:lstStyle/>
          <a:p>
            <a:pPr>
              <a:buNone/>
            </a:pPr>
            <a:r>
              <a:rPr lang="en-US" altLang="en-US" dirty="0">
                <a:latin typeface="Arial" charset="0"/>
                <a:cs typeface="Arial" charset="0"/>
              </a:rPr>
              <a:t>	We try adding {I, K}, but it creates a cycle</a:t>
            </a:r>
          </a:p>
        </p:txBody>
      </p:sp>
      <p:pic>
        <p:nvPicPr>
          <p:cNvPr id="5" name="Picture 23" descr="C:\Users\dwharder\Desktop\a1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712" y="2348880"/>
            <a:ext cx="4322439" cy="403590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7375931" y="671691"/>
            <a:ext cx="813043" cy="6186309"/>
          </a:xfrm>
          <a:prstGeom prst="rect">
            <a:avLst/>
          </a:prstGeom>
          <a:noFill/>
        </p:spPr>
        <p:txBody>
          <a:bodyPr wrap="none" rtlCol="0">
            <a:spAutoFit/>
          </a:bodyPr>
          <a:lstStyle/>
          <a:p>
            <a:pPr algn="ctr"/>
            <a:r>
              <a:rPr lang="en-CA" dirty="0">
                <a:solidFill>
                  <a:srgbClr val="FF0000"/>
                </a:solidFill>
              </a:rPr>
              <a:t>{C, E}</a:t>
            </a:r>
          </a:p>
          <a:p>
            <a:pPr algn="ctr"/>
            <a:r>
              <a:rPr lang="en-CA" dirty="0">
                <a:solidFill>
                  <a:srgbClr val="FF0000"/>
                </a:solidFill>
              </a:rPr>
              <a:t>{H, I}</a:t>
            </a:r>
          </a:p>
          <a:p>
            <a:pPr algn="ctr"/>
            <a:r>
              <a:rPr lang="en-CA" dirty="0">
                <a:solidFill>
                  <a:srgbClr val="FF0000"/>
                </a:solidFill>
              </a:rPr>
              <a:t>{G, I}</a:t>
            </a:r>
          </a:p>
          <a:p>
            <a:pPr algn="ctr"/>
            <a:r>
              <a:rPr lang="en-CA" dirty="0">
                <a:solidFill>
                  <a:srgbClr val="FF0000"/>
                </a:solidFill>
              </a:rPr>
              <a:t>{F, G}</a:t>
            </a:r>
          </a:p>
          <a:p>
            <a:pPr algn="ctr"/>
            <a:r>
              <a:rPr lang="en-CA" dirty="0">
                <a:solidFill>
                  <a:srgbClr val="FF0000"/>
                </a:solidFill>
              </a:rPr>
              <a:t>{B, E}</a:t>
            </a:r>
          </a:p>
          <a:p>
            <a:pPr algn="ctr"/>
            <a:r>
              <a:rPr lang="en-CA" dirty="0">
                <a:solidFill>
                  <a:srgbClr val="FF0000"/>
                </a:solidFill>
              </a:rPr>
              <a:t>{E, H}</a:t>
            </a:r>
          </a:p>
          <a:p>
            <a:pPr algn="ctr"/>
            <a:r>
              <a:rPr lang="en-CA" dirty="0">
                <a:solidFill>
                  <a:schemeClr val="bg1">
                    <a:lumMod val="85000"/>
                  </a:schemeClr>
                </a:solidFill>
              </a:rPr>
              <a:t>{B, C}</a:t>
            </a:r>
          </a:p>
          <a:p>
            <a:pPr algn="ctr"/>
            <a:r>
              <a:rPr lang="en-CA" dirty="0">
                <a:solidFill>
                  <a:srgbClr val="FF0000"/>
                </a:solidFill>
              </a:rPr>
              <a:t>{H, K}</a:t>
            </a:r>
          </a:p>
          <a:p>
            <a:pPr algn="ctr"/>
            <a:r>
              <a:rPr lang="en-CA" dirty="0">
                <a:solidFill>
                  <a:srgbClr val="FF0000"/>
                </a:solidFill>
              </a:rPr>
              <a:t>{H, L}</a:t>
            </a:r>
          </a:p>
          <a:p>
            <a:pPr algn="ctr"/>
            <a:r>
              <a:rPr lang="en-CA" dirty="0">
                <a:solidFill>
                  <a:srgbClr val="FF0000"/>
                </a:solidFill>
              </a:rPr>
              <a:t>{D, E}</a:t>
            </a:r>
          </a:p>
          <a:p>
            <a:pPr algn="ctr"/>
            <a:r>
              <a:rPr lang="en-CA" dirty="0">
                <a:solidFill>
                  <a:schemeClr val="bg1">
                    <a:lumMod val="85000"/>
                  </a:schemeClr>
                </a:solidFill>
              </a:rPr>
              <a:t>{G, H}</a:t>
            </a:r>
          </a:p>
          <a:p>
            <a:pPr algn="ctr"/>
            <a:r>
              <a:rPr lang="en-CA" dirty="0"/>
              <a:t>{I, K}</a:t>
            </a:r>
          </a:p>
          <a:p>
            <a:pPr algn="ctr"/>
            <a:r>
              <a:rPr lang="en-CA" dirty="0"/>
              <a:t>{B, D}</a:t>
            </a:r>
          </a:p>
          <a:p>
            <a:pPr algn="ctr"/>
            <a:r>
              <a:rPr lang="en-CA" dirty="0"/>
              <a:t>{D, F}</a:t>
            </a:r>
          </a:p>
          <a:p>
            <a:pPr algn="ctr"/>
            <a:r>
              <a:rPr lang="en-CA" dirty="0"/>
              <a:t>{E, G}</a:t>
            </a:r>
          </a:p>
          <a:p>
            <a:pPr algn="ctr"/>
            <a:r>
              <a:rPr lang="en-CA" dirty="0"/>
              <a:t>{K, L}</a:t>
            </a:r>
          </a:p>
          <a:p>
            <a:pPr algn="ctr"/>
            <a:r>
              <a:rPr lang="en-CA" dirty="0"/>
              <a:t>{J, K}</a:t>
            </a:r>
          </a:p>
          <a:p>
            <a:pPr algn="ctr"/>
            <a:r>
              <a:rPr lang="en-CA" dirty="0"/>
              <a:t>{J, I}</a:t>
            </a:r>
          </a:p>
          <a:p>
            <a:pPr algn="ctr"/>
            <a:r>
              <a:rPr lang="en-CA" dirty="0"/>
              <a:t>{J, G}</a:t>
            </a:r>
          </a:p>
          <a:p>
            <a:pPr algn="ctr"/>
            <a:r>
              <a:rPr lang="en-CA" dirty="0"/>
              <a:t>{A, B}</a:t>
            </a:r>
          </a:p>
          <a:p>
            <a:pPr algn="ctr"/>
            <a:r>
              <a:rPr lang="en-CA" dirty="0"/>
              <a:t>{A, D}</a:t>
            </a:r>
          </a:p>
          <a:p>
            <a:pPr algn="ctr"/>
            <a:r>
              <a:rPr lang="en-CA" dirty="0"/>
              <a:t>{E, F}</a:t>
            </a:r>
          </a:p>
        </p:txBody>
      </p:sp>
      <p:cxnSp>
        <p:nvCxnSpPr>
          <p:cNvPr id="7" name="Straight Arrow Connector 6"/>
          <p:cNvCxnSpPr/>
          <p:nvPr/>
        </p:nvCxnSpPr>
        <p:spPr>
          <a:xfrm>
            <a:off x="7055578" y="3894916"/>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477878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en-US" dirty="0">
                <a:latin typeface="Arial" charset="0"/>
                <a:cs typeface="Arial" charset="0"/>
              </a:rPr>
              <a:t>Example</a:t>
            </a:r>
          </a:p>
        </p:txBody>
      </p:sp>
      <p:sp>
        <p:nvSpPr>
          <p:cNvPr id="7171" name="Rectangle 3"/>
          <p:cNvSpPr>
            <a:spLocks noGrp="1" noChangeArrowheads="1"/>
          </p:cNvSpPr>
          <p:nvPr>
            <p:ph type="body" idx="1"/>
          </p:nvPr>
        </p:nvSpPr>
        <p:spPr/>
        <p:txBody>
          <a:bodyPr/>
          <a:lstStyle/>
          <a:p>
            <a:pPr>
              <a:buNone/>
            </a:pPr>
            <a:r>
              <a:rPr lang="en-US" altLang="en-US" dirty="0">
                <a:latin typeface="Arial" charset="0"/>
                <a:cs typeface="Arial" charset="0"/>
              </a:rPr>
              <a:t>	We try adding {B, D}, but it creates a cycle</a:t>
            </a:r>
          </a:p>
        </p:txBody>
      </p:sp>
      <p:pic>
        <p:nvPicPr>
          <p:cNvPr id="5" name="Picture 22" descr="C:\Users\dwharder\Desktop\a1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712" y="2348880"/>
            <a:ext cx="4322439" cy="403590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7375931" y="671691"/>
            <a:ext cx="813043" cy="6186309"/>
          </a:xfrm>
          <a:prstGeom prst="rect">
            <a:avLst/>
          </a:prstGeom>
          <a:noFill/>
        </p:spPr>
        <p:txBody>
          <a:bodyPr wrap="none" rtlCol="0">
            <a:spAutoFit/>
          </a:bodyPr>
          <a:lstStyle/>
          <a:p>
            <a:pPr algn="ctr"/>
            <a:r>
              <a:rPr lang="en-CA" dirty="0">
                <a:solidFill>
                  <a:srgbClr val="FF0000"/>
                </a:solidFill>
              </a:rPr>
              <a:t>{C, E}</a:t>
            </a:r>
          </a:p>
          <a:p>
            <a:pPr algn="ctr"/>
            <a:r>
              <a:rPr lang="en-CA" dirty="0">
                <a:solidFill>
                  <a:srgbClr val="FF0000"/>
                </a:solidFill>
              </a:rPr>
              <a:t>{H, I}</a:t>
            </a:r>
          </a:p>
          <a:p>
            <a:pPr algn="ctr"/>
            <a:r>
              <a:rPr lang="en-CA" dirty="0">
                <a:solidFill>
                  <a:srgbClr val="FF0000"/>
                </a:solidFill>
              </a:rPr>
              <a:t>{G, I}</a:t>
            </a:r>
          </a:p>
          <a:p>
            <a:pPr algn="ctr"/>
            <a:r>
              <a:rPr lang="en-CA" dirty="0">
                <a:solidFill>
                  <a:srgbClr val="FF0000"/>
                </a:solidFill>
              </a:rPr>
              <a:t>{F, G}</a:t>
            </a:r>
          </a:p>
          <a:p>
            <a:pPr algn="ctr"/>
            <a:r>
              <a:rPr lang="en-CA" dirty="0">
                <a:solidFill>
                  <a:srgbClr val="FF0000"/>
                </a:solidFill>
              </a:rPr>
              <a:t>{B, E}</a:t>
            </a:r>
          </a:p>
          <a:p>
            <a:pPr algn="ctr"/>
            <a:r>
              <a:rPr lang="en-CA" dirty="0">
                <a:solidFill>
                  <a:srgbClr val="FF0000"/>
                </a:solidFill>
              </a:rPr>
              <a:t>{E, H}</a:t>
            </a:r>
          </a:p>
          <a:p>
            <a:pPr algn="ctr"/>
            <a:r>
              <a:rPr lang="en-CA" dirty="0">
                <a:solidFill>
                  <a:schemeClr val="bg1">
                    <a:lumMod val="85000"/>
                  </a:schemeClr>
                </a:solidFill>
              </a:rPr>
              <a:t>{B, C}</a:t>
            </a:r>
          </a:p>
          <a:p>
            <a:pPr algn="ctr"/>
            <a:r>
              <a:rPr lang="en-CA" dirty="0">
                <a:solidFill>
                  <a:srgbClr val="FF0000"/>
                </a:solidFill>
              </a:rPr>
              <a:t>{H, K}</a:t>
            </a:r>
          </a:p>
          <a:p>
            <a:pPr algn="ctr"/>
            <a:r>
              <a:rPr lang="en-CA" dirty="0">
                <a:solidFill>
                  <a:srgbClr val="FF0000"/>
                </a:solidFill>
              </a:rPr>
              <a:t>{H, L}</a:t>
            </a:r>
          </a:p>
          <a:p>
            <a:pPr algn="ctr"/>
            <a:r>
              <a:rPr lang="en-CA" dirty="0">
                <a:solidFill>
                  <a:srgbClr val="FF0000"/>
                </a:solidFill>
              </a:rPr>
              <a:t>{D, E}</a:t>
            </a:r>
          </a:p>
          <a:p>
            <a:pPr algn="ctr"/>
            <a:r>
              <a:rPr lang="en-CA" dirty="0">
                <a:solidFill>
                  <a:schemeClr val="bg1">
                    <a:lumMod val="85000"/>
                  </a:schemeClr>
                </a:solidFill>
              </a:rPr>
              <a:t>{G, H}</a:t>
            </a:r>
          </a:p>
          <a:p>
            <a:pPr algn="ctr"/>
            <a:r>
              <a:rPr lang="en-CA" dirty="0">
                <a:solidFill>
                  <a:schemeClr val="bg1">
                    <a:lumMod val="85000"/>
                  </a:schemeClr>
                </a:solidFill>
              </a:rPr>
              <a:t>{I, K}</a:t>
            </a:r>
          </a:p>
          <a:p>
            <a:pPr algn="ctr"/>
            <a:r>
              <a:rPr lang="en-CA" dirty="0"/>
              <a:t>{B, D}</a:t>
            </a:r>
          </a:p>
          <a:p>
            <a:pPr algn="ctr"/>
            <a:r>
              <a:rPr lang="en-CA" dirty="0"/>
              <a:t>{D, F}</a:t>
            </a:r>
          </a:p>
          <a:p>
            <a:pPr algn="ctr"/>
            <a:r>
              <a:rPr lang="en-CA" dirty="0"/>
              <a:t>{E, G}</a:t>
            </a:r>
          </a:p>
          <a:p>
            <a:pPr algn="ctr"/>
            <a:r>
              <a:rPr lang="en-CA" dirty="0"/>
              <a:t>{K, L}</a:t>
            </a:r>
          </a:p>
          <a:p>
            <a:pPr algn="ctr"/>
            <a:r>
              <a:rPr lang="en-CA" dirty="0"/>
              <a:t>{J, K}</a:t>
            </a:r>
          </a:p>
          <a:p>
            <a:pPr algn="ctr"/>
            <a:r>
              <a:rPr lang="en-CA" dirty="0"/>
              <a:t>{J, I}</a:t>
            </a:r>
          </a:p>
          <a:p>
            <a:pPr algn="ctr"/>
            <a:r>
              <a:rPr lang="en-CA" dirty="0"/>
              <a:t>{J, G}</a:t>
            </a:r>
          </a:p>
          <a:p>
            <a:pPr algn="ctr"/>
            <a:r>
              <a:rPr lang="en-CA" dirty="0"/>
              <a:t>{A, B}</a:t>
            </a:r>
          </a:p>
          <a:p>
            <a:pPr algn="ctr"/>
            <a:r>
              <a:rPr lang="en-CA" dirty="0"/>
              <a:t>{A, D}</a:t>
            </a:r>
          </a:p>
          <a:p>
            <a:pPr algn="ctr"/>
            <a:r>
              <a:rPr lang="en-CA" dirty="0"/>
              <a:t>{E, F}</a:t>
            </a:r>
          </a:p>
        </p:txBody>
      </p:sp>
      <p:cxnSp>
        <p:nvCxnSpPr>
          <p:cNvPr id="7" name="Straight Arrow Connector 6"/>
          <p:cNvCxnSpPr/>
          <p:nvPr/>
        </p:nvCxnSpPr>
        <p:spPr>
          <a:xfrm>
            <a:off x="7055578" y="4174481"/>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18146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45" name="Picture 21" descr="C:\Users\dwharder\Desktop\a15.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712" y="2348880"/>
            <a:ext cx="4322439" cy="4035902"/>
          </a:xfrm>
          <a:prstGeom prst="rect">
            <a:avLst/>
          </a:prstGeom>
          <a:noFill/>
          <a:extLst>
            <a:ext uri="{909E8E84-426E-40DD-AFC4-6F175D3DCCD1}">
              <a14:hiddenFill xmlns:a14="http://schemas.microsoft.com/office/drawing/2010/main">
                <a:solidFill>
                  <a:srgbClr val="FFFFFF"/>
                </a:solidFill>
              </a14:hiddenFill>
            </a:ext>
          </a:extLst>
        </p:spPr>
      </p:pic>
      <p:sp>
        <p:nvSpPr>
          <p:cNvPr id="7170" name="Rectangle 2"/>
          <p:cNvSpPr>
            <a:spLocks noGrp="1" noChangeArrowheads="1"/>
          </p:cNvSpPr>
          <p:nvPr>
            <p:ph type="title"/>
          </p:nvPr>
        </p:nvSpPr>
        <p:spPr/>
        <p:txBody>
          <a:bodyPr/>
          <a:lstStyle/>
          <a:p>
            <a:r>
              <a:rPr lang="en-US" altLang="en-US" dirty="0">
                <a:latin typeface="Arial" charset="0"/>
                <a:cs typeface="Arial" charset="0"/>
              </a:rPr>
              <a:t>Example</a:t>
            </a:r>
          </a:p>
        </p:txBody>
      </p:sp>
      <p:sp>
        <p:nvSpPr>
          <p:cNvPr id="7171" name="Rectangle 3"/>
          <p:cNvSpPr>
            <a:spLocks noGrp="1" noChangeArrowheads="1"/>
          </p:cNvSpPr>
          <p:nvPr>
            <p:ph type="body" idx="1"/>
          </p:nvPr>
        </p:nvSpPr>
        <p:spPr/>
        <p:txBody>
          <a:bodyPr/>
          <a:lstStyle/>
          <a:p>
            <a:pPr>
              <a:buNone/>
            </a:pPr>
            <a:r>
              <a:rPr lang="en-US" altLang="en-US" dirty="0">
                <a:latin typeface="Arial" charset="0"/>
                <a:cs typeface="Arial" charset="0"/>
              </a:rPr>
              <a:t>	We try adding {D, F}, but it creates a cycle</a:t>
            </a:r>
          </a:p>
        </p:txBody>
      </p:sp>
      <p:sp>
        <p:nvSpPr>
          <p:cNvPr id="10" name="TextBox 9"/>
          <p:cNvSpPr txBox="1"/>
          <p:nvPr/>
        </p:nvSpPr>
        <p:spPr>
          <a:xfrm>
            <a:off x="7375931" y="671691"/>
            <a:ext cx="813043" cy="6186309"/>
          </a:xfrm>
          <a:prstGeom prst="rect">
            <a:avLst/>
          </a:prstGeom>
          <a:noFill/>
        </p:spPr>
        <p:txBody>
          <a:bodyPr wrap="none" rtlCol="0">
            <a:spAutoFit/>
          </a:bodyPr>
          <a:lstStyle/>
          <a:p>
            <a:pPr algn="ctr"/>
            <a:r>
              <a:rPr lang="en-CA" dirty="0">
                <a:solidFill>
                  <a:srgbClr val="FF0000"/>
                </a:solidFill>
              </a:rPr>
              <a:t>{C, E}</a:t>
            </a:r>
          </a:p>
          <a:p>
            <a:pPr algn="ctr"/>
            <a:r>
              <a:rPr lang="en-CA" dirty="0">
                <a:solidFill>
                  <a:srgbClr val="FF0000"/>
                </a:solidFill>
              </a:rPr>
              <a:t>{H, I}</a:t>
            </a:r>
          </a:p>
          <a:p>
            <a:pPr algn="ctr"/>
            <a:r>
              <a:rPr lang="en-CA" dirty="0">
                <a:solidFill>
                  <a:srgbClr val="FF0000"/>
                </a:solidFill>
              </a:rPr>
              <a:t>{G, I}</a:t>
            </a:r>
          </a:p>
          <a:p>
            <a:pPr algn="ctr"/>
            <a:r>
              <a:rPr lang="en-CA" dirty="0">
                <a:solidFill>
                  <a:srgbClr val="FF0000"/>
                </a:solidFill>
              </a:rPr>
              <a:t>{F, G}</a:t>
            </a:r>
          </a:p>
          <a:p>
            <a:pPr algn="ctr"/>
            <a:r>
              <a:rPr lang="en-CA" dirty="0">
                <a:solidFill>
                  <a:srgbClr val="FF0000"/>
                </a:solidFill>
              </a:rPr>
              <a:t>{B, E}</a:t>
            </a:r>
          </a:p>
          <a:p>
            <a:pPr algn="ctr"/>
            <a:r>
              <a:rPr lang="en-CA" dirty="0">
                <a:solidFill>
                  <a:srgbClr val="FF0000"/>
                </a:solidFill>
              </a:rPr>
              <a:t>{E, H}</a:t>
            </a:r>
          </a:p>
          <a:p>
            <a:pPr algn="ctr"/>
            <a:r>
              <a:rPr lang="en-CA" dirty="0">
                <a:solidFill>
                  <a:schemeClr val="bg1">
                    <a:lumMod val="85000"/>
                  </a:schemeClr>
                </a:solidFill>
              </a:rPr>
              <a:t>{B, C}</a:t>
            </a:r>
          </a:p>
          <a:p>
            <a:pPr algn="ctr"/>
            <a:r>
              <a:rPr lang="en-CA" dirty="0">
                <a:solidFill>
                  <a:srgbClr val="FF0000"/>
                </a:solidFill>
              </a:rPr>
              <a:t>{H, K}</a:t>
            </a:r>
          </a:p>
          <a:p>
            <a:pPr algn="ctr"/>
            <a:r>
              <a:rPr lang="en-CA" dirty="0">
                <a:solidFill>
                  <a:srgbClr val="FF0000"/>
                </a:solidFill>
              </a:rPr>
              <a:t>{H, L}</a:t>
            </a:r>
          </a:p>
          <a:p>
            <a:pPr algn="ctr"/>
            <a:r>
              <a:rPr lang="en-CA" dirty="0">
                <a:solidFill>
                  <a:srgbClr val="FF0000"/>
                </a:solidFill>
              </a:rPr>
              <a:t>{D, E}</a:t>
            </a:r>
          </a:p>
          <a:p>
            <a:pPr algn="ctr"/>
            <a:r>
              <a:rPr lang="en-CA" dirty="0">
                <a:solidFill>
                  <a:schemeClr val="bg1">
                    <a:lumMod val="85000"/>
                  </a:schemeClr>
                </a:solidFill>
              </a:rPr>
              <a:t>{G, H}</a:t>
            </a:r>
          </a:p>
          <a:p>
            <a:pPr algn="ctr"/>
            <a:r>
              <a:rPr lang="en-CA" dirty="0">
                <a:solidFill>
                  <a:schemeClr val="bg1">
                    <a:lumMod val="85000"/>
                  </a:schemeClr>
                </a:solidFill>
              </a:rPr>
              <a:t>{I, K}</a:t>
            </a:r>
          </a:p>
          <a:p>
            <a:pPr algn="ctr"/>
            <a:r>
              <a:rPr lang="en-CA" dirty="0">
                <a:solidFill>
                  <a:schemeClr val="bg1">
                    <a:lumMod val="85000"/>
                  </a:schemeClr>
                </a:solidFill>
              </a:rPr>
              <a:t>{B, D}</a:t>
            </a:r>
          </a:p>
          <a:p>
            <a:pPr algn="ctr"/>
            <a:r>
              <a:rPr lang="en-CA" dirty="0"/>
              <a:t>{D, F}</a:t>
            </a:r>
          </a:p>
          <a:p>
            <a:pPr algn="ctr"/>
            <a:r>
              <a:rPr lang="en-CA" dirty="0"/>
              <a:t>{E, G}</a:t>
            </a:r>
          </a:p>
          <a:p>
            <a:pPr algn="ctr"/>
            <a:r>
              <a:rPr lang="en-CA" dirty="0"/>
              <a:t>{K, L}</a:t>
            </a:r>
          </a:p>
          <a:p>
            <a:pPr algn="ctr"/>
            <a:r>
              <a:rPr lang="en-CA" dirty="0"/>
              <a:t>{J, K}</a:t>
            </a:r>
          </a:p>
          <a:p>
            <a:pPr algn="ctr"/>
            <a:r>
              <a:rPr lang="en-CA" dirty="0"/>
              <a:t>{J, I}</a:t>
            </a:r>
          </a:p>
          <a:p>
            <a:pPr algn="ctr"/>
            <a:r>
              <a:rPr lang="en-CA" dirty="0"/>
              <a:t>{J, G}</a:t>
            </a:r>
          </a:p>
          <a:p>
            <a:pPr algn="ctr"/>
            <a:r>
              <a:rPr lang="en-CA" dirty="0"/>
              <a:t>{A, B}</a:t>
            </a:r>
          </a:p>
          <a:p>
            <a:pPr algn="ctr"/>
            <a:r>
              <a:rPr lang="en-CA" dirty="0"/>
              <a:t>{A, D}</a:t>
            </a:r>
          </a:p>
          <a:p>
            <a:pPr algn="ctr"/>
            <a:r>
              <a:rPr lang="en-CA" dirty="0"/>
              <a:t>{E, F}</a:t>
            </a:r>
          </a:p>
        </p:txBody>
      </p:sp>
      <p:cxnSp>
        <p:nvCxnSpPr>
          <p:cNvPr id="11" name="Straight Arrow Connector 10"/>
          <p:cNvCxnSpPr/>
          <p:nvPr/>
        </p:nvCxnSpPr>
        <p:spPr>
          <a:xfrm>
            <a:off x="7055578" y="4437112"/>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6797908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en-US" dirty="0">
                <a:latin typeface="Arial" charset="0"/>
                <a:cs typeface="Arial" charset="0"/>
              </a:rPr>
              <a:t>Example</a:t>
            </a:r>
          </a:p>
        </p:txBody>
      </p:sp>
      <p:sp>
        <p:nvSpPr>
          <p:cNvPr id="7171" name="Rectangle 3"/>
          <p:cNvSpPr>
            <a:spLocks noGrp="1" noChangeArrowheads="1"/>
          </p:cNvSpPr>
          <p:nvPr>
            <p:ph type="body" idx="1"/>
          </p:nvPr>
        </p:nvSpPr>
        <p:spPr/>
        <p:txBody>
          <a:bodyPr/>
          <a:lstStyle/>
          <a:p>
            <a:pPr>
              <a:buNone/>
            </a:pPr>
            <a:r>
              <a:rPr lang="en-US" altLang="en-US" dirty="0">
                <a:latin typeface="Arial" charset="0"/>
                <a:cs typeface="Arial" charset="0"/>
              </a:rPr>
              <a:t>	We try adding {E, G}, but it creates a cycle</a:t>
            </a:r>
          </a:p>
        </p:txBody>
      </p:sp>
      <p:pic>
        <p:nvPicPr>
          <p:cNvPr id="5" name="Picture 20" descr="C:\Users\dwharder\Desktop\a1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712" y="2348880"/>
            <a:ext cx="4322439" cy="403590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7375931" y="671691"/>
            <a:ext cx="813043" cy="6186309"/>
          </a:xfrm>
          <a:prstGeom prst="rect">
            <a:avLst/>
          </a:prstGeom>
          <a:noFill/>
        </p:spPr>
        <p:txBody>
          <a:bodyPr wrap="none" rtlCol="0">
            <a:spAutoFit/>
          </a:bodyPr>
          <a:lstStyle/>
          <a:p>
            <a:pPr algn="ctr"/>
            <a:r>
              <a:rPr lang="en-CA" dirty="0">
                <a:solidFill>
                  <a:srgbClr val="FF0000"/>
                </a:solidFill>
              </a:rPr>
              <a:t>{C, E}</a:t>
            </a:r>
          </a:p>
          <a:p>
            <a:pPr algn="ctr"/>
            <a:r>
              <a:rPr lang="en-CA" dirty="0">
                <a:solidFill>
                  <a:srgbClr val="FF0000"/>
                </a:solidFill>
              </a:rPr>
              <a:t>{H, I}</a:t>
            </a:r>
          </a:p>
          <a:p>
            <a:pPr algn="ctr"/>
            <a:r>
              <a:rPr lang="en-CA" dirty="0">
                <a:solidFill>
                  <a:srgbClr val="FF0000"/>
                </a:solidFill>
              </a:rPr>
              <a:t>{G, I}</a:t>
            </a:r>
          </a:p>
          <a:p>
            <a:pPr algn="ctr"/>
            <a:r>
              <a:rPr lang="en-CA" dirty="0">
                <a:solidFill>
                  <a:srgbClr val="FF0000"/>
                </a:solidFill>
              </a:rPr>
              <a:t>{F, G}</a:t>
            </a:r>
          </a:p>
          <a:p>
            <a:pPr algn="ctr"/>
            <a:r>
              <a:rPr lang="en-CA" dirty="0">
                <a:solidFill>
                  <a:srgbClr val="FF0000"/>
                </a:solidFill>
              </a:rPr>
              <a:t>{B, E}</a:t>
            </a:r>
          </a:p>
          <a:p>
            <a:pPr algn="ctr"/>
            <a:r>
              <a:rPr lang="en-CA" dirty="0">
                <a:solidFill>
                  <a:srgbClr val="FF0000"/>
                </a:solidFill>
              </a:rPr>
              <a:t>{E, H}</a:t>
            </a:r>
          </a:p>
          <a:p>
            <a:pPr algn="ctr"/>
            <a:r>
              <a:rPr lang="en-CA" dirty="0">
                <a:solidFill>
                  <a:schemeClr val="bg1">
                    <a:lumMod val="85000"/>
                  </a:schemeClr>
                </a:solidFill>
              </a:rPr>
              <a:t>{B, C}</a:t>
            </a:r>
          </a:p>
          <a:p>
            <a:pPr algn="ctr"/>
            <a:r>
              <a:rPr lang="en-CA" dirty="0">
                <a:solidFill>
                  <a:srgbClr val="FF0000"/>
                </a:solidFill>
              </a:rPr>
              <a:t>{H, K}</a:t>
            </a:r>
          </a:p>
          <a:p>
            <a:pPr algn="ctr"/>
            <a:r>
              <a:rPr lang="en-CA" dirty="0">
                <a:solidFill>
                  <a:srgbClr val="FF0000"/>
                </a:solidFill>
              </a:rPr>
              <a:t>{H, L}</a:t>
            </a:r>
          </a:p>
          <a:p>
            <a:pPr algn="ctr"/>
            <a:r>
              <a:rPr lang="en-CA" dirty="0">
                <a:solidFill>
                  <a:srgbClr val="FF0000"/>
                </a:solidFill>
              </a:rPr>
              <a:t>{D, E}</a:t>
            </a:r>
          </a:p>
          <a:p>
            <a:pPr algn="ctr"/>
            <a:r>
              <a:rPr lang="en-CA" dirty="0">
                <a:solidFill>
                  <a:schemeClr val="bg1">
                    <a:lumMod val="85000"/>
                  </a:schemeClr>
                </a:solidFill>
              </a:rPr>
              <a:t>{G, H}</a:t>
            </a:r>
          </a:p>
          <a:p>
            <a:pPr algn="ctr"/>
            <a:r>
              <a:rPr lang="en-CA" dirty="0">
                <a:solidFill>
                  <a:schemeClr val="bg1">
                    <a:lumMod val="85000"/>
                  </a:schemeClr>
                </a:solidFill>
              </a:rPr>
              <a:t>{I, K}</a:t>
            </a:r>
          </a:p>
          <a:p>
            <a:pPr algn="ctr"/>
            <a:r>
              <a:rPr lang="en-CA" dirty="0">
                <a:solidFill>
                  <a:schemeClr val="bg1">
                    <a:lumMod val="85000"/>
                  </a:schemeClr>
                </a:solidFill>
              </a:rPr>
              <a:t>{B, D}</a:t>
            </a:r>
          </a:p>
          <a:p>
            <a:pPr algn="ctr"/>
            <a:r>
              <a:rPr lang="en-CA" dirty="0">
                <a:solidFill>
                  <a:schemeClr val="bg1">
                    <a:lumMod val="85000"/>
                  </a:schemeClr>
                </a:solidFill>
              </a:rPr>
              <a:t>{D, F}</a:t>
            </a:r>
          </a:p>
          <a:p>
            <a:pPr algn="ctr"/>
            <a:r>
              <a:rPr lang="en-CA" dirty="0"/>
              <a:t>{E, G}</a:t>
            </a:r>
          </a:p>
          <a:p>
            <a:pPr algn="ctr"/>
            <a:r>
              <a:rPr lang="en-CA" dirty="0"/>
              <a:t>{K, L}</a:t>
            </a:r>
          </a:p>
          <a:p>
            <a:pPr algn="ctr"/>
            <a:r>
              <a:rPr lang="en-CA" dirty="0"/>
              <a:t>{J, K}</a:t>
            </a:r>
          </a:p>
          <a:p>
            <a:pPr algn="ctr"/>
            <a:r>
              <a:rPr lang="en-CA" dirty="0"/>
              <a:t>{J, I}</a:t>
            </a:r>
          </a:p>
          <a:p>
            <a:pPr algn="ctr"/>
            <a:r>
              <a:rPr lang="en-CA" dirty="0"/>
              <a:t>{J, G}</a:t>
            </a:r>
          </a:p>
          <a:p>
            <a:pPr algn="ctr"/>
            <a:r>
              <a:rPr lang="en-CA" dirty="0"/>
              <a:t>{A, B}</a:t>
            </a:r>
          </a:p>
          <a:p>
            <a:pPr algn="ctr"/>
            <a:r>
              <a:rPr lang="en-CA" dirty="0"/>
              <a:t>{A, D}</a:t>
            </a:r>
          </a:p>
          <a:p>
            <a:pPr algn="ctr"/>
            <a:r>
              <a:rPr lang="en-CA" dirty="0"/>
              <a:t>{E, F}</a:t>
            </a:r>
          </a:p>
        </p:txBody>
      </p:sp>
      <p:cxnSp>
        <p:nvCxnSpPr>
          <p:cNvPr id="7" name="Straight Arrow Connector 6"/>
          <p:cNvCxnSpPr/>
          <p:nvPr/>
        </p:nvCxnSpPr>
        <p:spPr>
          <a:xfrm>
            <a:off x="7055578" y="4716677"/>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7293560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en-US" dirty="0">
                <a:latin typeface="Arial" charset="0"/>
                <a:cs typeface="Arial" charset="0"/>
              </a:rPr>
              <a:t>Example</a:t>
            </a:r>
          </a:p>
        </p:txBody>
      </p:sp>
      <p:sp>
        <p:nvSpPr>
          <p:cNvPr id="7171"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By observation, we can still add edges {J, K} and {A, B}</a:t>
            </a:r>
          </a:p>
        </p:txBody>
      </p:sp>
      <p:pic>
        <p:nvPicPr>
          <p:cNvPr id="4" name="Picture 19" descr="C:\Users\dwharder\Desktop\a1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712" y="2348880"/>
            <a:ext cx="4322439" cy="403590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7375931" y="671691"/>
            <a:ext cx="813043" cy="6186309"/>
          </a:xfrm>
          <a:prstGeom prst="rect">
            <a:avLst/>
          </a:prstGeom>
          <a:noFill/>
        </p:spPr>
        <p:txBody>
          <a:bodyPr wrap="none" rtlCol="0">
            <a:spAutoFit/>
          </a:bodyPr>
          <a:lstStyle/>
          <a:p>
            <a:pPr algn="ctr"/>
            <a:r>
              <a:rPr lang="en-CA" dirty="0">
                <a:solidFill>
                  <a:srgbClr val="FF0000"/>
                </a:solidFill>
              </a:rPr>
              <a:t>{C, E}</a:t>
            </a:r>
          </a:p>
          <a:p>
            <a:pPr algn="ctr"/>
            <a:r>
              <a:rPr lang="en-CA" dirty="0">
                <a:solidFill>
                  <a:srgbClr val="FF0000"/>
                </a:solidFill>
              </a:rPr>
              <a:t>{H, I}</a:t>
            </a:r>
          </a:p>
          <a:p>
            <a:pPr algn="ctr"/>
            <a:r>
              <a:rPr lang="en-CA" dirty="0">
                <a:solidFill>
                  <a:srgbClr val="FF0000"/>
                </a:solidFill>
              </a:rPr>
              <a:t>{G, I}</a:t>
            </a:r>
          </a:p>
          <a:p>
            <a:pPr algn="ctr"/>
            <a:r>
              <a:rPr lang="en-CA" dirty="0">
                <a:solidFill>
                  <a:srgbClr val="FF0000"/>
                </a:solidFill>
              </a:rPr>
              <a:t>{F, G}</a:t>
            </a:r>
          </a:p>
          <a:p>
            <a:pPr algn="ctr"/>
            <a:r>
              <a:rPr lang="en-CA" dirty="0">
                <a:solidFill>
                  <a:srgbClr val="FF0000"/>
                </a:solidFill>
              </a:rPr>
              <a:t>{B, E}</a:t>
            </a:r>
          </a:p>
          <a:p>
            <a:pPr algn="ctr"/>
            <a:r>
              <a:rPr lang="en-CA" dirty="0">
                <a:solidFill>
                  <a:srgbClr val="FF0000"/>
                </a:solidFill>
              </a:rPr>
              <a:t>{E, H}</a:t>
            </a:r>
          </a:p>
          <a:p>
            <a:pPr algn="ctr"/>
            <a:r>
              <a:rPr lang="en-CA" dirty="0">
                <a:solidFill>
                  <a:schemeClr val="bg1">
                    <a:lumMod val="85000"/>
                  </a:schemeClr>
                </a:solidFill>
              </a:rPr>
              <a:t>{B, C}</a:t>
            </a:r>
          </a:p>
          <a:p>
            <a:pPr algn="ctr"/>
            <a:r>
              <a:rPr lang="en-CA" dirty="0">
                <a:solidFill>
                  <a:srgbClr val="FF0000"/>
                </a:solidFill>
              </a:rPr>
              <a:t>{H, K}</a:t>
            </a:r>
          </a:p>
          <a:p>
            <a:pPr algn="ctr"/>
            <a:r>
              <a:rPr lang="en-CA" dirty="0">
                <a:solidFill>
                  <a:srgbClr val="FF0000"/>
                </a:solidFill>
              </a:rPr>
              <a:t>{H, L}</a:t>
            </a:r>
          </a:p>
          <a:p>
            <a:pPr algn="ctr"/>
            <a:r>
              <a:rPr lang="en-CA" dirty="0">
                <a:solidFill>
                  <a:srgbClr val="FF0000"/>
                </a:solidFill>
              </a:rPr>
              <a:t>{D, E}</a:t>
            </a:r>
          </a:p>
          <a:p>
            <a:pPr algn="ctr"/>
            <a:r>
              <a:rPr lang="en-CA" dirty="0">
                <a:solidFill>
                  <a:schemeClr val="bg1">
                    <a:lumMod val="85000"/>
                  </a:schemeClr>
                </a:solidFill>
              </a:rPr>
              <a:t>{G, H}</a:t>
            </a:r>
          </a:p>
          <a:p>
            <a:pPr algn="ctr"/>
            <a:r>
              <a:rPr lang="en-CA" dirty="0">
                <a:solidFill>
                  <a:schemeClr val="bg1">
                    <a:lumMod val="85000"/>
                  </a:schemeClr>
                </a:solidFill>
              </a:rPr>
              <a:t>{I, K}</a:t>
            </a:r>
          </a:p>
          <a:p>
            <a:pPr algn="ctr"/>
            <a:r>
              <a:rPr lang="en-CA" dirty="0">
                <a:solidFill>
                  <a:schemeClr val="bg1">
                    <a:lumMod val="85000"/>
                  </a:schemeClr>
                </a:solidFill>
              </a:rPr>
              <a:t>{B, D}</a:t>
            </a:r>
          </a:p>
          <a:p>
            <a:pPr algn="ctr"/>
            <a:r>
              <a:rPr lang="en-CA" dirty="0">
                <a:solidFill>
                  <a:schemeClr val="bg1">
                    <a:lumMod val="85000"/>
                  </a:schemeClr>
                </a:solidFill>
              </a:rPr>
              <a:t>{D, F}</a:t>
            </a:r>
          </a:p>
          <a:p>
            <a:pPr algn="ctr"/>
            <a:r>
              <a:rPr lang="en-CA" dirty="0">
                <a:solidFill>
                  <a:schemeClr val="bg1">
                    <a:lumMod val="85000"/>
                  </a:schemeClr>
                </a:solidFill>
              </a:rPr>
              <a:t>{E, G}</a:t>
            </a:r>
          </a:p>
          <a:p>
            <a:pPr algn="ctr"/>
            <a:r>
              <a:rPr lang="en-CA" dirty="0">
                <a:solidFill>
                  <a:schemeClr val="bg1">
                    <a:lumMod val="85000"/>
                  </a:schemeClr>
                </a:solidFill>
              </a:rPr>
              <a:t>{K, L}</a:t>
            </a:r>
          </a:p>
          <a:p>
            <a:pPr algn="ctr"/>
            <a:r>
              <a:rPr lang="en-CA" dirty="0">
                <a:solidFill>
                  <a:srgbClr val="FF0000"/>
                </a:solidFill>
              </a:rPr>
              <a:t>{J, K}</a:t>
            </a:r>
          </a:p>
          <a:p>
            <a:pPr algn="ctr"/>
            <a:r>
              <a:rPr lang="en-CA" dirty="0">
                <a:solidFill>
                  <a:schemeClr val="bg1">
                    <a:lumMod val="85000"/>
                  </a:schemeClr>
                </a:solidFill>
              </a:rPr>
              <a:t>{J, I}</a:t>
            </a:r>
          </a:p>
          <a:p>
            <a:pPr algn="ctr"/>
            <a:r>
              <a:rPr lang="en-CA" dirty="0">
                <a:solidFill>
                  <a:schemeClr val="bg1">
                    <a:lumMod val="85000"/>
                  </a:schemeClr>
                </a:solidFill>
              </a:rPr>
              <a:t>{J, G}</a:t>
            </a:r>
          </a:p>
          <a:p>
            <a:pPr algn="ctr"/>
            <a:r>
              <a:rPr lang="en-CA" dirty="0">
                <a:solidFill>
                  <a:srgbClr val="FF0000"/>
                </a:solidFill>
              </a:rPr>
              <a:t>{A, B}</a:t>
            </a:r>
          </a:p>
          <a:p>
            <a:pPr algn="ctr"/>
            <a:r>
              <a:rPr lang="en-CA" dirty="0"/>
              <a:t>{A, D}</a:t>
            </a:r>
          </a:p>
          <a:p>
            <a:pPr algn="ctr"/>
            <a:r>
              <a:rPr lang="en-CA" dirty="0"/>
              <a:t>{E, F}</a:t>
            </a:r>
          </a:p>
        </p:txBody>
      </p:sp>
      <p:cxnSp>
        <p:nvCxnSpPr>
          <p:cNvPr id="6" name="Straight Arrow Connector 5"/>
          <p:cNvCxnSpPr/>
          <p:nvPr/>
        </p:nvCxnSpPr>
        <p:spPr>
          <a:xfrm>
            <a:off x="7055578" y="4987775"/>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a:off x="7055987" y="5267874"/>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7056396" y="5545592"/>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7056805" y="5823310"/>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7055578" y="5263068"/>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7053225" y="6093296"/>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30833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9" descr="C:\Users\dwharder\Desktop\a1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712" y="2348880"/>
            <a:ext cx="4322439" cy="4035902"/>
          </a:xfrm>
          <a:prstGeom prst="rect">
            <a:avLst/>
          </a:prstGeom>
          <a:noFill/>
          <a:extLst>
            <a:ext uri="{909E8E84-426E-40DD-AFC4-6F175D3DCCD1}">
              <a14:hiddenFill xmlns:a14="http://schemas.microsoft.com/office/drawing/2010/main">
                <a:solidFill>
                  <a:srgbClr val="FFFFFF"/>
                </a:solidFill>
              </a14:hiddenFill>
            </a:ext>
          </a:extLst>
        </p:spPr>
      </p:pic>
      <p:sp>
        <p:nvSpPr>
          <p:cNvPr id="7170" name="Rectangle 2"/>
          <p:cNvSpPr>
            <a:spLocks noGrp="1" noChangeArrowheads="1"/>
          </p:cNvSpPr>
          <p:nvPr>
            <p:ph type="title"/>
          </p:nvPr>
        </p:nvSpPr>
        <p:spPr/>
        <p:txBody>
          <a:bodyPr/>
          <a:lstStyle/>
          <a:p>
            <a:r>
              <a:rPr lang="en-US" altLang="en-US" dirty="0">
                <a:latin typeface="Arial" charset="0"/>
                <a:cs typeface="Arial" charset="0"/>
              </a:rPr>
              <a:t>Example</a:t>
            </a:r>
          </a:p>
        </p:txBody>
      </p:sp>
      <p:sp>
        <p:nvSpPr>
          <p:cNvPr id="7171"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Having added {A, B}, we now have 11 edges</a:t>
            </a:r>
          </a:p>
          <a:p>
            <a:pPr lvl="1"/>
            <a:r>
              <a:rPr lang="en-US" altLang="en-US" dirty="0">
                <a:latin typeface="Arial" charset="0"/>
                <a:cs typeface="Arial" charset="0"/>
              </a:rPr>
              <a:t>We terminate the loop</a:t>
            </a:r>
          </a:p>
          <a:p>
            <a:pPr lvl="1"/>
            <a:r>
              <a:rPr lang="en-US" altLang="en-US" dirty="0">
                <a:latin typeface="Arial" charset="0"/>
                <a:cs typeface="Arial" charset="0"/>
              </a:rPr>
              <a:t>We have our minimum spanning tree</a:t>
            </a:r>
          </a:p>
        </p:txBody>
      </p:sp>
      <p:sp>
        <p:nvSpPr>
          <p:cNvPr id="5" name="TextBox 4"/>
          <p:cNvSpPr txBox="1"/>
          <p:nvPr/>
        </p:nvSpPr>
        <p:spPr>
          <a:xfrm>
            <a:off x="7375931" y="671691"/>
            <a:ext cx="813043" cy="6186309"/>
          </a:xfrm>
          <a:prstGeom prst="rect">
            <a:avLst/>
          </a:prstGeom>
          <a:noFill/>
        </p:spPr>
        <p:txBody>
          <a:bodyPr wrap="none" rtlCol="0">
            <a:spAutoFit/>
          </a:bodyPr>
          <a:lstStyle/>
          <a:p>
            <a:pPr algn="ctr"/>
            <a:r>
              <a:rPr lang="en-CA" dirty="0">
                <a:solidFill>
                  <a:srgbClr val="FF0000"/>
                </a:solidFill>
              </a:rPr>
              <a:t>{C, E}</a:t>
            </a:r>
          </a:p>
          <a:p>
            <a:pPr algn="ctr"/>
            <a:r>
              <a:rPr lang="en-CA" dirty="0">
                <a:solidFill>
                  <a:srgbClr val="FF0000"/>
                </a:solidFill>
              </a:rPr>
              <a:t>{H, I}</a:t>
            </a:r>
          </a:p>
          <a:p>
            <a:pPr algn="ctr"/>
            <a:r>
              <a:rPr lang="en-CA" dirty="0">
                <a:solidFill>
                  <a:srgbClr val="FF0000"/>
                </a:solidFill>
              </a:rPr>
              <a:t>{G, I}</a:t>
            </a:r>
          </a:p>
          <a:p>
            <a:pPr algn="ctr"/>
            <a:r>
              <a:rPr lang="en-CA" dirty="0">
                <a:solidFill>
                  <a:srgbClr val="FF0000"/>
                </a:solidFill>
              </a:rPr>
              <a:t>{F, G}</a:t>
            </a:r>
          </a:p>
          <a:p>
            <a:pPr algn="ctr"/>
            <a:r>
              <a:rPr lang="en-CA" dirty="0">
                <a:solidFill>
                  <a:srgbClr val="FF0000"/>
                </a:solidFill>
              </a:rPr>
              <a:t>{B, E}</a:t>
            </a:r>
          </a:p>
          <a:p>
            <a:pPr algn="ctr"/>
            <a:r>
              <a:rPr lang="en-CA" dirty="0">
                <a:solidFill>
                  <a:srgbClr val="FF0000"/>
                </a:solidFill>
              </a:rPr>
              <a:t>{E, H}</a:t>
            </a:r>
          </a:p>
          <a:p>
            <a:pPr algn="ctr"/>
            <a:r>
              <a:rPr lang="en-CA" dirty="0">
                <a:solidFill>
                  <a:schemeClr val="bg1">
                    <a:lumMod val="85000"/>
                  </a:schemeClr>
                </a:solidFill>
              </a:rPr>
              <a:t>{B, C}</a:t>
            </a:r>
          </a:p>
          <a:p>
            <a:pPr algn="ctr"/>
            <a:r>
              <a:rPr lang="en-CA" dirty="0">
                <a:solidFill>
                  <a:srgbClr val="FF0000"/>
                </a:solidFill>
              </a:rPr>
              <a:t>{H, K}</a:t>
            </a:r>
          </a:p>
          <a:p>
            <a:pPr algn="ctr"/>
            <a:r>
              <a:rPr lang="en-CA" dirty="0">
                <a:solidFill>
                  <a:srgbClr val="FF0000"/>
                </a:solidFill>
              </a:rPr>
              <a:t>{H, L}</a:t>
            </a:r>
          </a:p>
          <a:p>
            <a:pPr algn="ctr"/>
            <a:r>
              <a:rPr lang="en-CA" dirty="0">
                <a:solidFill>
                  <a:srgbClr val="FF0000"/>
                </a:solidFill>
              </a:rPr>
              <a:t>{D, E}</a:t>
            </a:r>
          </a:p>
          <a:p>
            <a:pPr algn="ctr"/>
            <a:r>
              <a:rPr lang="en-CA" dirty="0">
                <a:solidFill>
                  <a:schemeClr val="bg1">
                    <a:lumMod val="85000"/>
                  </a:schemeClr>
                </a:solidFill>
              </a:rPr>
              <a:t>{G, H}</a:t>
            </a:r>
          </a:p>
          <a:p>
            <a:pPr algn="ctr"/>
            <a:r>
              <a:rPr lang="en-CA" dirty="0">
                <a:solidFill>
                  <a:schemeClr val="bg1">
                    <a:lumMod val="85000"/>
                  </a:schemeClr>
                </a:solidFill>
              </a:rPr>
              <a:t>{I, K}</a:t>
            </a:r>
          </a:p>
          <a:p>
            <a:pPr algn="ctr"/>
            <a:r>
              <a:rPr lang="en-CA" dirty="0">
                <a:solidFill>
                  <a:schemeClr val="bg1">
                    <a:lumMod val="85000"/>
                  </a:schemeClr>
                </a:solidFill>
              </a:rPr>
              <a:t>{B, D}</a:t>
            </a:r>
          </a:p>
          <a:p>
            <a:pPr algn="ctr"/>
            <a:r>
              <a:rPr lang="en-CA" dirty="0">
                <a:solidFill>
                  <a:schemeClr val="bg1">
                    <a:lumMod val="85000"/>
                  </a:schemeClr>
                </a:solidFill>
              </a:rPr>
              <a:t>{D, F}</a:t>
            </a:r>
          </a:p>
          <a:p>
            <a:pPr algn="ctr"/>
            <a:r>
              <a:rPr lang="en-CA" dirty="0">
                <a:solidFill>
                  <a:schemeClr val="bg1">
                    <a:lumMod val="85000"/>
                  </a:schemeClr>
                </a:solidFill>
              </a:rPr>
              <a:t>{E, G}</a:t>
            </a:r>
          </a:p>
          <a:p>
            <a:pPr algn="ctr"/>
            <a:r>
              <a:rPr lang="en-CA" dirty="0">
                <a:solidFill>
                  <a:schemeClr val="bg1">
                    <a:lumMod val="85000"/>
                  </a:schemeClr>
                </a:solidFill>
              </a:rPr>
              <a:t>{K, L}</a:t>
            </a:r>
          </a:p>
          <a:p>
            <a:pPr algn="ctr"/>
            <a:r>
              <a:rPr lang="en-CA" dirty="0">
                <a:solidFill>
                  <a:srgbClr val="FF0000"/>
                </a:solidFill>
              </a:rPr>
              <a:t>{J, K}</a:t>
            </a:r>
          </a:p>
          <a:p>
            <a:pPr algn="ctr"/>
            <a:r>
              <a:rPr lang="en-CA" dirty="0">
                <a:solidFill>
                  <a:schemeClr val="bg1">
                    <a:lumMod val="85000"/>
                  </a:schemeClr>
                </a:solidFill>
              </a:rPr>
              <a:t>{J, I}</a:t>
            </a:r>
          </a:p>
          <a:p>
            <a:pPr algn="ctr"/>
            <a:r>
              <a:rPr lang="en-CA" dirty="0">
                <a:solidFill>
                  <a:schemeClr val="bg1">
                    <a:lumMod val="85000"/>
                  </a:schemeClr>
                </a:solidFill>
              </a:rPr>
              <a:t>{J, G}</a:t>
            </a:r>
          </a:p>
          <a:p>
            <a:pPr algn="ctr"/>
            <a:r>
              <a:rPr lang="en-CA" dirty="0">
                <a:solidFill>
                  <a:srgbClr val="FF0000"/>
                </a:solidFill>
              </a:rPr>
              <a:t>{A, B}</a:t>
            </a:r>
          </a:p>
          <a:p>
            <a:pPr algn="ctr"/>
            <a:r>
              <a:rPr lang="en-CA" dirty="0"/>
              <a:t>{A, D}</a:t>
            </a:r>
          </a:p>
          <a:p>
            <a:pPr algn="ctr"/>
            <a:r>
              <a:rPr lang="en-CA" dirty="0"/>
              <a:t>{E, F}</a:t>
            </a:r>
          </a:p>
        </p:txBody>
      </p:sp>
    </p:spTree>
    <p:extLst>
      <p:ext uri="{BB962C8B-B14F-4D97-AF65-F5344CB8AC3E}">
        <p14:creationId xmlns:p14="http://schemas.microsoft.com/office/powerpoint/2010/main" val="31080609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5" descr="st0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2988" y="3952875"/>
            <a:ext cx="7273925" cy="198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7" name="Rectangle 3"/>
          <p:cNvSpPr>
            <a:spLocks noGrp="1" noChangeArrowheads="1"/>
          </p:cNvSpPr>
          <p:nvPr>
            <p:ph type="title"/>
          </p:nvPr>
        </p:nvSpPr>
        <p:spPr/>
        <p:txBody>
          <a:bodyPr/>
          <a:lstStyle/>
          <a:p>
            <a:r>
              <a:rPr lang="en-US" altLang="en-US" dirty="0">
                <a:latin typeface="Arial" charset="0"/>
                <a:cs typeface="Arial" charset="0"/>
              </a:rPr>
              <a:t>Spanning trees</a:t>
            </a:r>
          </a:p>
        </p:txBody>
      </p:sp>
    </p:spTree>
    <p:extLst>
      <p:ext uri="{BB962C8B-B14F-4D97-AF65-F5344CB8AC3E}">
        <p14:creationId xmlns:p14="http://schemas.microsoft.com/office/powerpoint/2010/main" val="325307914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altLang="en-US" dirty="0">
                <a:latin typeface="Arial" charset="0"/>
                <a:cs typeface="Arial" charset="0"/>
              </a:rPr>
              <a:t>Analysis</a:t>
            </a:r>
          </a:p>
        </p:txBody>
      </p:sp>
      <p:sp>
        <p:nvSpPr>
          <p:cNvPr id="10243"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Implementation</a:t>
            </a:r>
          </a:p>
          <a:p>
            <a:pPr lvl="1"/>
            <a:r>
              <a:rPr lang="en-US" altLang="en-US" dirty="0">
                <a:latin typeface="Arial" charset="0"/>
                <a:cs typeface="Arial" charset="0"/>
              </a:rPr>
              <a:t>We would store the edges and their weights in an array</a:t>
            </a:r>
          </a:p>
          <a:p>
            <a:pPr lvl="1"/>
            <a:r>
              <a:rPr lang="en-US" altLang="en-US" dirty="0">
                <a:latin typeface="Arial" charset="0"/>
                <a:cs typeface="Arial" charset="0"/>
              </a:rPr>
              <a:t>We would sort the edges using some sorting algorithm: </a:t>
            </a:r>
            <a:r>
              <a:rPr lang="en-US" altLang="en-US" dirty="0">
                <a:latin typeface="Symbol" panose="05050102010706020507" pitchFamily="18" charset="2"/>
                <a:cs typeface="Times New Roman" panose="02020603050405020304" pitchFamily="18" charset="0"/>
              </a:rPr>
              <a:t>O</a:t>
            </a:r>
            <a:r>
              <a:rPr lang="en-US" altLang="en-US" dirty="0">
                <a:latin typeface="Times New Roman" panose="02020603050405020304" pitchFamily="18" charset="0"/>
                <a:cs typeface="Times New Roman" panose="02020603050405020304" pitchFamily="18" charset="0"/>
              </a:rPr>
              <a:t>(|</a:t>
            </a:r>
            <a:r>
              <a:rPr lang="en-US" altLang="en-US" i="1" dirty="0">
                <a:latin typeface="Times New Roman" panose="02020603050405020304" pitchFamily="18" charset="0"/>
                <a:cs typeface="Times New Roman" panose="02020603050405020304" pitchFamily="18" charset="0"/>
              </a:rPr>
              <a:t>E</a:t>
            </a:r>
            <a:r>
              <a:rPr lang="en-US" altLang="en-US" dirty="0">
                <a:latin typeface="Times New Roman" panose="02020603050405020304" pitchFamily="18" charset="0"/>
                <a:cs typeface="Times New Roman" panose="02020603050405020304" pitchFamily="18" charset="0"/>
              </a:rPr>
              <a:t>| ln(|</a:t>
            </a:r>
            <a:r>
              <a:rPr lang="en-US" altLang="en-US" i="1" dirty="0">
                <a:latin typeface="Times New Roman" panose="02020603050405020304" pitchFamily="18" charset="0"/>
                <a:cs typeface="Times New Roman" panose="02020603050405020304" pitchFamily="18" charset="0"/>
              </a:rPr>
              <a:t>E</a:t>
            </a:r>
            <a:r>
              <a:rPr lang="en-US" altLang="en-US" dirty="0">
                <a:latin typeface="Times New Roman" panose="02020603050405020304" pitchFamily="18" charset="0"/>
                <a:cs typeface="Times New Roman" panose="02020603050405020304" pitchFamily="18" charset="0"/>
              </a:rPr>
              <a:t>|)) </a:t>
            </a:r>
            <a:endParaRPr lang="en-US" altLang="en-US" dirty="0">
              <a:latin typeface="Arial" charset="0"/>
              <a:cs typeface="Arial" charset="0"/>
            </a:endParaRPr>
          </a:p>
          <a:p>
            <a:pPr lvl="1"/>
            <a:r>
              <a:rPr lang="en-US" altLang="en-US" dirty="0">
                <a:latin typeface="Arial" charset="0"/>
                <a:cs typeface="Arial" charset="0"/>
              </a:rPr>
              <a:t>For each edge, add it if no cycle is created. </a:t>
            </a:r>
          </a:p>
          <a:p>
            <a:pPr lvl="2"/>
            <a:r>
              <a:rPr lang="en-US" altLang="en-US" dirty="0">
                <a:solidFill>
                  <a:srgbClr val="FF0000"/>
                </a:solidFill>
                <a:latin typeface="Arial" charset="0"/>
                <a:cs typeface="Arial" charset="0"/>
              </a:rPr>
              <a:t>How do we determine if a cycle would be created?</a:t>
            </a:r>
          </a:p>
          <a:p>
            <a:pPr lvl="2"/>
            <a:r>
              <a:rPr lang="en-US" altLang="en-US" dirty="0">
                <a:latin typeface="Arial" charset="0"/>
                <a:cs typeface="Arial" charset="0"/>
              </a:rPr>
              <a:t>Check if the two vertices of the edge are already connected by the added edges.</a:t>
            </a:r>
          </a:p>
          <a:p>
            <a:pPr>
              <a:buNone/>
            </a:pPr>
            <a:endParaRPr lang="en-US" altLang="en-US" dirty="0">
              <a:latin typeface="Arial" charset="0"/>
              <a:cs typeface="Arial" charset="0"/>
            </a:endParaRPr>
          </a:p>
          <a:p>
            <a:pPr>
              <a:buNone/>
            </a:pPr>
            <a:r>
              <a:rPr lang="en-US" altLang="en-US" dirty="0">
                <a:latin typeface="Arial" charset="0"/>
                <a:cs typeface="Arial" charset="0"/>
              </a:rPr>
              <a:t>	The critical operation is determining if two vertices are connected</a:t>
            </a:r>
          </a:p>
          <a:p>
            <a:pPr lvl="1"/>
            <a:r>
              <a:rPr lang="en-US" altLang="en-US" dirty="0">
                <a:latin typeface="Arial" charset="0"/>
                <a:cs typeface="Arial" charset="0"/>
              </a:rPr>
              <a:t>If we perform a traversal on the added edges, it is </a:t>
            </a:r>
            <a:r>
              <a:rPr lang="en-US" altLang="en-US" dirty="0">
                <a:latin typeface="Symbol" panose="05050102010706020507" pitchFamily="18" charset="2"/>
                <a:cs typeface="Times New Roman" panose="02020603050405020304" pitchFamily="18" charset="0"/>
              </a:rPr>
              <a:t>O</a:t>
            </a:r>
            <a:r>
              <a:rPr lang="en-US" altLang="en-US" dirty="0">
                <a:latin typeface="Times New Roman" panose="02020603050405020304" pitchFamily="18" charset="0"/>
                <a:cs typeface="Times New Roman" panose="02020603050405020304" pitchFamily="18" charset="0"/>
              </a:rPr>
              <a:t>(|</a:t>
            </a:r>
            <a:r>
              <a:rPr lang="en-US" altLang="en-US" i="1" dirty="0">
                <a:latin typeface="Times New Roman" panose="02020603050405020304" pitchFamily="18" charset="0"/>
                <a:cs typeface="Times New Roman" panose="02020603050405020304" pitchFamily="18" charset="0"/>
              </a:rPr>
              <a:t>V</a:t>
            </a:r>
            <a:r>
              <a:rPr lang="en-US" altLang="en-US" dirty="0">
                <a:latin typeface="Times New Roman" panose="02020603050405020304" pitchFamily="18" charset="0"/>
                <a:cs typeface="Times New Roman" panose="02020603050405020304" pitchFamily="18" charset="0"/>
              </a:rPr>
              <a:t>|). C</a:t>
            </a:r>
            <a:r>
              <a:rPr lang="en-US" altLang="en-US" dirty="0">
                <a:latin typeface="Arial" charset="0"/>
                <a:cs typeface="Arial" charset="0"/>
              </a:rPr>
              <a:t>onsequently, the total run-time would be </a:t>
            </a:r>
            <a:r>
              <a:rPr lang="en-US" altLang="en-US" dirty="0">
                <a:latin typeface="Symbol" panose="05050102010706020507" pitchFamily="18" charset="2"/>
                <a:cs typeface="Times New Roman" panose="02020603050405020304" pitchFamily="18" charset="0"/>
              </a:rPr>
              <a:t>O</a:t>
            </a:r>
            <a:r>
              <a:rPr lang="en-US" altLang="en-US" dirty="0">
                <a:latin typeface="Times New Roman" panose="02020603050405020304" pitchFamily="18" charset="0"/>
                <a:cs typeface="Times New Roman" panose="02020603050405020304" pitchFamily="18" charset="0"/>
              </a:rPr>
              <a:t>(|</a:t>
            </a:r>
            <a:r>
              <a:rPr lang="en-US" altLang="en-US" i="1" dirty="0">
                <a:latin typeface="Times New Roman" panose="02020603050405020304" pitchFamily="18" charset="0"/>
                <a:cs typeface="Times New Roman" panose="02020603050405020304" pitchFamily="18" charset="0"/>
              </a:rPr>
              <a:t>E</a:t>
            </a:r>
            <a:r>
              <a:rPr lang="en-US" altLang="en-US" dirty="0">
                <a:latin typeface="Times New Roman" panose="02020603050405020304" pitchFamily="18" charset="0"/>
                <a:cs typeface="Times New Roman" panose="02020603050405020304" pitchFamily="18" charset="0"/>
              </a:rPr>
              <a:t>| ln(|</a:t>
            </a:r>
            <a:r>
              <a:rPr lang="en-US" altLang="en-US" i="1" dirty="0">
                <a:latin typeface="Times New Roman" panose="02020603050405020304" pitchFamily="18" charset="0"/>
                <a:cs typeface="Times New Roman" panose="02020603050405020304" pitchFamily="18" charset="0"/>
              </a:rPr>
              <a:t>E</a:t>
            </a:r>
            <a:r>
              <a:rPr lang="en-US" altLang="en-US" dirty="0">
                <a:latin typeface="Times New Roman" panose="02020603050405020304" pitchFamily="18" charset="0"/>
                <a:cs typeface="Times New Roman" panose="02020603050405020304" pitchFamily="18" charset="0"/>
              </a:rPr>
              <a:t>|) + |</a:t>
            </a:r>
            <a:r>
              <a:rPr lang="en-US" altLang="en-US" i="1" dirty="0">
                <a:latin typeface="Times New Roman" panose="02020603050405020304" pitchFamily="18" charset="0"/>
                <a:cs typeface="Times New Roman" panose="02020603050405020304" pitchFamily="18" charset="0"/>
              </a:rPr>
              <a:t>E</a:t>
            </a:r>
            <a:r>
              <a:rPr lang="en-US" altLang="en-US" dirty="0">
                <a:latin typeface="Times New Roman" panose="02020603050405020304" pitchFamily="18" charset="0"/>
                <a:cs typeface="Times New Roman" panose="02020603050405020304" pitchFamily="18" charset="0"/>
              </a:rPr>
              <a:t>|</a:t>
            </a:r>
            <a:r>
              <a:rPr lang="en-CA" altLang="zh-CN" dirty="0"/>
              <a:t>·</a:t>
            </a:r>
            <a:r>
              <a:rPr lang="en-US" altLang="en-US" dirty="0">
                <a:latin typeface="Times New Roman" panose="02020603050405020304" pitchFamily="18" charset="0"/>
                <a:cs typeface="Times New Roman" panose="02020603050405020304" pitchFamily="18" charset="0"/>
              </a:rPr>
              <a:t>|</a:t>
            </a:r>
            <a:r>
              <a:rPr lang="en-US" altLang="en-US" i="1" dirty="0">
                <a:latin typeface="Times New Roman" panose="02020603050405020304" pitchFamily="18" charset="0"/>
                <a:cs typeface="Times New Roman" panose="02020603050405020304" pitchFamily="18" charset="0"/>
              </a:rPr>
              <a:t>V</a:t>
            </a:r>
            <a:r>
              <a:rPr lang="en-US" altLang="en-US" dirty="0">
                <a:latin typeface="Times New Roman" panose="02020603050405020304" pitchFamily="18" charset="0"/>
                <a:cs typeface="Times New Roman" panose="02020603050405020304" pitchFamily="18" charset="0"/>
              </a:rPr>
              <a:t>|) = </a:t>
            </a:r>
            <a:r>
              <a:rPr lang="en-US" altLang="en-US" dirty="0">
                <a:latin typeface="Symbol" panose="05050102010706020507" pitchFamily="18" charset="2"/>
                <a:cs typeface="Times New Roman" panose="02020603050405020304" pitchFamily="18" charset="0"/>
              </a:rPr>
              <a:t>O</a:t>
            </a:r>
            <a:r>
              <a:rPr lang="en-US" altLang="en-US" dirty="0">
                <a:latin typeface="Times New Roman" panose="02020603050405020304" pitchFamily="18" charset="0"/>
                <a:cs typeface="Times New Roman" panose="02020603050405020304" pitchFamily="18" charset="0"/>
              </a:rPr>
              <a:t>(|</a:t>
            </a:r>
            <a:r>
              <a:rPr lang="en-US" altLang="en-US" i="1" dirty="0">
                <a:latin typeface="Times New Roman" panose="02020603050405020304" pitchFamily="18" charset="0"/>
                <a:cs typeface="Times New Roman" panose="02020603050405020304" pitchFamily="18" charset="0"/>
              </a:rPr>
              <a:t>E</a:t>
            </a:r>
            <a:r>
              <a:rPr lang="en-US" altLang="en-US" dirty="0">
                <a:latin typeface="Times New Roman" panose="02020603050405020304" pitchFamily="18" charset="0"/>
                <a:cs typeface="Times New Roman" panose="02020603050405020304" pitchFamily="18" charset="0"/>
              </a:rPr>
              <a:t>|</a:t>
            </a:r>
            <a:r>
              <a:rPr lang="en-CA" altLang="zh-CN" dirty="0"/>
              <a:t>·</a:t>
            </a:r>
            <a:r>
              <a:rPr lang="en-US" altLang="en-US" dirty="0">
                <a:latin typeface="Times New Roman" panose="02020603050405020304" pitchFamily="18" charset="0"/>
                <a:cs typeface="Times New Roman" panose="02020603050405020304" pitchFamily="18" charset="0"/>
              </a:rPr>
              <a:t>|</a:t>
            </a:r>
            <a:r>
              <a:rPr lang="en-US" altLang="en-US" i="1" dirty="0">
                <a:latin typeface="Times New Roman" panose="02020603050405020304" pitchFamily="18" charset="0"/>
                <a:cs typeface="Times New Roman" panose="02020603050405020304" pitchFamily="18" charset="0"/>
              </a:rPr>
              <a:t>V</a:t>
            </a:r>
            <a:r>
              <a:rPr lang="en-US" altLang="en-US" dirty="0">
                <a:latin typeface="Times New Roman" panose="02020603050405020304" pitchFamily="18" charset="0"/>
                <a:cs typeface="Times New Roman" panose="02020603050405020304" pitchFamily="18" charset="0"/>
              </a:rPr>
              <a:t>|)</a:t>
            </a:r>
          </a:p>
          <a:p>
            <a:pPr lvl="1"/>
            <a:r>
              <a:rPr lang="en-US" altLang="en-US" dirty="0">
                <a:latin typeface="Arial" charset="0"/>
                <a:cs typeface="Arial" charset="0"/>
              </a:rPr>
              <a:t>Better solution?</a:t>
            </a:r>
          </a:p>
          <a:p>
            <a:pPr marL="355600" indent="-355600">
              <a:buNone/>
            </a:pPr>
            <a:r>
              <a:rPr lang="en-US" altLang="en-US" dirty="0">
                <a:latin typeface="Arial" charset="0"/>
                <a:cs typeface="Arial" charset="0"/>
              </a:rPr>
              <a:t>	</a:t>
            </a:r>
            <a:endParaRPr lang="en-US" altLang="en-US" dirty="0">
              <a:latin typeface="Times New Roman" panose="02020603050405020304" pitchFamily="18" charset="0"/>
              <a:cs typeface="Times New Roman" panose="02020603050405020304" pitchFamily="18" charset="0"/>
            </a:endParaRPr>
          </a:p>
          <a:p>
            <a:pPr lvl="1"/>
            <a:endParaRPr lang="en-US" altLang="en-US" dirty="0">
              <a:latin typeface="Times New Roman" panose="02020603050405020304" pitchFamily="18" charset="0"/>
              <a:cs typeface="Times New Roman" panose="02020603050405020304" pitchFamily="18" charset="0"/>
            </a:endParaRPr>
          </a:p>
          <a:p>
            <a:pPr lvl="1"/>
            <a:endParaRPr lang="en-US" altLang="en-US" dirty="0">
              <a:latin typeface="Arial" charset="0"/>
              <a:cs typeface="Arial" charset="0"/>
            </a:endParaRPr>
          </a:p>
        </p:txBody>
      </p:sp>
    </p:spTree>
    <p:extLst>
      <p:ext uri="{BB962C8B-B14F-4D97-AF65-F5344CB8AC3E}">
        <p14:creationId xmlns:p14="http://schemas.microsoft.com/office/powerpoint/2010/main" val="190496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4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4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243">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43">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24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altLang="en-US" dirty="0">
                <a:latin typeface="Arial" charset="0"/>
                <a:cs typeface="Arial" charset="0"/>
              </a:rPr>
              <a:t>Analysis</a:t>
            </a:r>
          </a:p>
        </p:txBody>
      </p:sp>
      <p:sp>
        <p:nvSpPr>
          <p:cNvPr id="10243"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Instead, we could use </a:t>
            </a:r>
            <a:r>
              <a:rPr lang="en-US" altLang="en-US" dirty="0">
                <a:solidFill>
                  <a:srgbClr val="FF0000"/>
                </a:solidFill>
                <a:latin typeface="Arial" charset="0"/>
                <a:cs typeface="Arial" charset="0"/>
              </a:rPr>
              <a:t>disjoint sets</a:t>
            </a:r>
          </a:p>
          <a:p>
            <a:pPr lvl="1"/>
            <a:r>
              <a:rPr lang="en-US" altLang="en-US" dirty="0">
                <a:latin typeface="Arial" charset="0"/>
                <a:cs typeface="Arial" charset="0"/>
              </a:rPr>
              <a:t>Consider edges in the same connected sub-graph as forming a set</a:t>
            </a:r>
          </a:p>
          <a:p>
            <a:pPr lvl="1"/>
            <a:endParaRPr lang="en-US" altLang="en-US" dirty="0">
              <a:latin typeface="Arial" charset="0"/>
              <a:cs typeface="Arial" charset="0"/>
            </a:endParaRPr>
          </a:p>
        </p:txBody>
      </p:sp>
      <p:pic>
        <p:nvPicPr>
          <p:cNvPr id="4" name="Picture 30" descr="C:\Users\dwharder\Desktop\a5.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1600" y="3789040"/>
            <a:ext cx="3241829" cy="302692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755576" y="3707740"/>
            <a:ext cx="2262222" cy="369332"/>
          </a:xfrm>
          <a:prstGeom prst="rect">
            <a:avLst/>
          </a:prstGeom>
          <a:noFill/>
        </p:spPr>
        <p:txBody>
          <a:bodyPr wrap="none" rtlCol="0">
            <a:spAutoFit/>
          </a:bodyPr>
          <a:lstStyle/>
          <a:p>
            <a:r>
              <a:rPr lang="en-CA" dirty="0"/>
              <a:t>{B, C, E}, {F, G, H, I}</a:t>
            </a:r>
          </a:p>
        </p:txBody>
      </p:sp>
    </p:spTree>
    <p:extLst>
      <p:ext uri="{BB962C8B-B14F-4D97-AF65-F5344CB8AC3E}">
        <p14:creationId xmlns:p14="http://schemas.microsoft.com/office/powerpoint/2010/main" val="160145429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30" descr="C:\Users\dwharder\Desktop\a5.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1600" y="3789040"/>
            <a:ext cx="3241829" cy="3026926"/>
          </a:xfrm>
          <a:prstGeom prst="rect">
            <a:avLst/>
          </a:prstGeom>
          <a:noFill/>
          <a:extLst>
            <a:ext uri="{909E8E84-426E-40DD-AFC4-6F175D3DCCD1}">
              <a14:hiddenFill xmlns:a14="http://schemas.microsoft.com/office/drawing/2010/main">
                <a:solidFill>
                  <a:srgbClr val="FFFFFF"/>
                </a:solidFill>
              </a14:hiddenFill>
            </a:ext>
          </a:extLst>
        </p:spPr>
      </p:pic>
      <p:sp>
        <p:nvSpPr>
          <p:cNvPr id="10242" name="Rectangle 2"/>
          <p:cNvSpPr>
            <a:spLocks noGrp="1" noChangeArrowheads="1"/>
          </p:cNvSpPr>
          <p:nvPr>
            <p:ph type="title"/>
          </p:nvPr>
        </p:nvSpPr>
        <p:spPr/>
        <p:txBody>
          <a:bodyPr/>
          <a:lstStyle/>
          <a:p>
            <a:r>
              <a:rPr lang="en-US" altLang="en-US" dirty="0">
                <a:latin typeface="Arial" charset="0"/>
                <a:cs typeface="Arial" charset="0"/>
              </a:rPr>
              <a:t>Analysis</a:t>
            </a:r>
          </a:p>
        </p:txBody>
      </p:sp>
      <p:sp>
        <p:nvSpPr>
          <p:cNvPr id="10243" name="Rectangle 3"/>
          <p:cNvSpPr>
            <a:spLocks noGrp="1" noChangeArrowheads="1"/>
          </p:cNvSpPr>
          <p:nvPr>
            <p:ph type="body" idx="1"/>
          </p:nvPr>
        </p:nvSpPr>
        <p:spPr/>
        <p:txBody>
          <a:bodyPr/>
          <a:lstStyle/>
          <a:p>
            <a:pPr>
              <a:buNone/>
            </a:pPr>
            <a:r>
              <a:rPr lang="en-US" altLang="en-US" dirty="0">
                <a:latin typeface="Arial" charset="0"/>
                <a:cs typeface="Arial" charset="0"/>
              </a:rPr>
              <a:t>	Instead, we could use disjoint sets</a:t>
            </a:r>
          </a:p>
          <a:p>
            <a:pPr lvl="1"/>
            <a:r>
              <a:rPr lang="en-US" altLang="en-US" dirty="0">
                <a:latin typeface="Arial" charset="0"/>
                <a:cs typeface="Arial" charset="0"/>
              </a:rPr>
              <a:t>Consider edges in the same connected sub-graph as forming a set</a:t>
            </a:r>
          </a:p>
          <a:p>
            <a:pPr lvl="1"/>
            <a:r>
              <a:rPr lang="en-US" altLang="en-US" dirty="0">
                <a:latin typeface="Arial" charset="0"/>
                <a:cs typeface="Arial" charset="0"/>
              </a:rPr>
              <a:t>If the vertices of the next edge are in different sets, take the union of the two sets</a:t>
            </a:r>
          </a:p>
        </p:txBody>
      </p:sp>
      <p:pic>
        <p:nvPicPr>
          <p:cNvPr id="5" name="Picture 29" descr="C:\Users\dwharder\Desktop\a6.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86555" y="3790279"/>
            <a:ext cx="3241829" cy="302692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755576" y="3707740"/>
            <a:ext cx="2262222" cy="369332"/>
          </a:xfrm>
          <a:prstGeom prst="rect">
            <a:avLst/>
          </a:prstGeom>
          <a:noFill/>
        </p:spPr>
        <p:txBody>
          <a:bodyPr wrap="none" rtlCol="0">
            <a:spAutoFit/>
          </a:bodyPr>
          <a:lstStyle/>
          <a:p>
            <a:r>
              <a:rPr lang="en-CA" dirty="0"/>
              <a:t>{B, C, E}, {F, G, H, I}</a:t>
            </a:r>
          </a:p>
        </p:txBody>
      </p:sp>
      <p:sp>
        <p:nvSpPr>
          <p:cNvPr id="7" name="TextBox 6"/>
          <p:cNvSpPr txBox="1"/>
          <p:nvPr/>
        </p:nvSpPr>
        <p:spPr>
          <a:xfrm>
            <a:off x="4407882" y="3707740"/>
            <a:ext cx="2108334" cy="369332"/>
          </a:xfrm>
          <a:prstGeom prst="rect">
            <a:avLst/>
          </a:prstGeom>
          <a:noFill/>
        </p:spPr>
        <p:txBody>
          <a:bodyPr wrap="none" rtlCol="0">
            <a:spAutoFit/>
          </a:bodyPr>
          <a:lstStyle/>
          <a:p>
            <a:r>
              <a:rPr lang="en-CA" dirty="0"/>
              <a:t>{B, C, E, F, G, H, I}</a:t>
            </a:r>
          </a:p>
        </p:txBody>
      </p:sp>
      <p:sp>
        <p:nvSpPr>
          <p:cNvPr id="10" name="TextBox 9"/>
          <p:cNvSpPr txBox="1"/>
          <p:nvPr/>
        </p:nvSpPr>
        <p:spPr>
          <a:xfrm>
            <a:off x="4407882" y="3275692"/>
            <a:ext cx="1967205" cy="369332"/>
          </a:xfrm>
          <a:prstGeom prst="rect">
            <a:avLst/>
          </a:prstGeom>
          <a:noFill/>
        </p:spPr>
        <p:txBody>
          <a:bodyPr wrap="none" rtlCol="0">
            <a:spAutoFit/>
          </a:bodyPr>
          <a:lstStyle/>
          <a:p>
            <a:r>
              <a:rPr lang="en-CA" dirty="0"/>
              <a:t>Add edge (E, H)?</a:t>
            </a:r>
          </a:p>
        </p:txBody>
      </p:sp>
      <p:cxnSp>
        <p:nvCxnSpPr>
          <p:cNvPr id="6" name="Straight Arrow Connector 5"/>
          <p:cNvCxnSpPr/>
          <p:nvPr/>
        </p:nvCxnSpPr>
        <p:spPr>
          <a:xfrm>
            <a:off x="4283968" y="5302503"/>
            <a:ext cx="1078651" cy="1239"/>
          </a:xfrm>
          <a:prstGeom prst="straightConnector1">
            <a:avLst/>
          </a:prstGeom>
          <a:ln w="38100">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997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8" descr="C:\Users\dwharder\Desktop\a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86555" y="3786450"/>
            <a:ext cx="3241829" cy="3026926"/>
          </a:xfrm>
          <a:prstGeom prst="rect">
            <a:avLst/>
          </a:prstGeom>
          <a:noFill/>
          <a:extLst>
            <a:ext uri="{909E8E84-426E-40DD-AFC4-6F175D3DCCD1}">
              <a14:hiddenFill xmlns:a14="http://schemas.microsoft.com/office/drawing/2010/main">
                <a:solidFill>
                  <a:srgbClr val="FFFFFF"/>
                </a:solidFill>
              </a14:hiddenFill>
            </a:ext>
          </a:extLst>
        </p:spPr>
      </p:pic>
      <p:sp>
        <p:nvSpPr>
          <p:cNvPr id="10242" name="Rectangle 2"/>
          <p:cNvSpPr>
            <a:spLocks noGrp="1" noChangeArrowheads="1"/>
          </p:cNvSpPr>
          <p:nvPr>
            <p:ph type="title"/>
          </p:nvPr>
        </p:nvSpPr>
        <p:spPr/>
        <p:txBody>
          <a:bodyPr/>
          <a:lstStyle/>
          <a:p>
            <a:r>
              <a:rPr lang="en-US" altLang="en-US" dirty="0">
                <a:latin typeface="Arial" charset="0"/>
                <a:cs typeface="Arial" charset="0"/>
              </a:rPr>
              <a:t>Analysis</a:t>
            </a:r>
          </a:p>
        </p:txBody>
      </p:sp>
      <p:sp>
        <p:nvSpPr>
          <p:cNvPr id="10243" name="Rectangle 3"/>
          <p:cNvSpPr>
            <a:spLocks noGrp="1" noChangeArrowheads="1"/>
          </p:cNvSpPr>
          <p:nvPr>
            <p:ph type="body" idx="1"/>
          </p:nvPr>
        </p:nvSpPr>
        <p:spPr/>
        <p:txBody>
          <a:bodyPr/>
          <a:lstStyle/>
          <a:p>
            <a:pPr>
              <a:buNone/>
            </a:pPr>
            <a:r>
              <a:rPr lang="en-US" altLang="en-US" dirty="0">
                <a:latin typeface="Arial" charset="0"/>
                <a:cs typeface="Arial" charset="0"/>
              </a:rPr>
              <a:t>	Instead, we could use disjoint sets</a:t>
            </a:r>
          </a:p>
          <a:p>
            <a:pPr lvl="1"/>
            <a:r>
              <a:rPr lang="en-US" altLang="en-US" dirty="0">
                <a:latin typeface="Arial" charset="0"/>
                <a:cs typeface="Arial" charset="0"/>
              </a:rPr>
              <a:t>Consider edges in the same connected sub-graph as forming a set</a:t>
            </a:r>
          </a:p>
          <a:p>
            <a:pPr lvl="1"/>
            <a:r>
              <a:rPr lang="en-US" altLang="en-US" dirty="0">
                <a:latin typeface="Arial" charset="0"/>
                <a:cs typeface="Arial" charset="0"/>
              </a:rPr>
              <a:t>If the vertices of the next edge are in different sets, take the union of the two sets</a:t>
            </a:r>
          </a:p>
          <a:p>
            <a:pPr lvl="1"/>
            <a:r>
              <a:rPr lang="en-US" altLang="en-US" dirty="0">
                <a:latin typeface="Arial" charset="0"/>
                <a:cs typeface="Arial" charset="0"/>
              </a:rPr>
              <a:t>Do not add an edge if both vertices are in the same set</a:t>
            </a:r>
          </a:p>
        </p:txBody>
      </p:sp>
      <p:pic>
        <p:nvPicPr>
          <p:cNvPr id="10" name="Picture 30" descr="C:\Users\dwharder\Desktop\a5.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1600" y="3789040"/>
            <a:ext cx="3241829" cy="3026926"/>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755576" y="3707740"/>
            <a:ext cx="2262222" cy="369332"/>
          </a:xfrm>
          <a:prstGeom prst="rect">
            <a:avLst/>
          </a:prstGeom>
          <a:noFill/>
        </p:spPr>
        <p:txBody>
          <a:bodyPr wrap="none" rtlCol="0">
            <a:spAutoFit/>
          </a:bodyPr>
          <a:lstStyle/>
          <a:p>
            <a:r>
              <a:rPr lang="en-CA" dirty="0"/>
              <a:t>{B, C, E}, {F, G, H, I}</a:t>
            </a:r>
          </a:p>
        </p:txBody>
      </p:sp>
      <p:sp>
        <p:nvSpPr>
          <p:cNvPr id="13" name="TextBox 12"/>
          <p:cNvSpPr txBox="1"/>
          <p:nvPr/>
        </p:nvSpPr>
        <p:spPr>
          <a:xfrm>
            <a:off x="4412547" y="3275692"/>
            <a:ext cx="1967205" cy="369332"/>
          </a:xfrm>
          <a:prstGeom prst="rect">
            <a:avLst/>
          </a:prstGeom>
          <a:noFill/>
        </p:spPr>
        <p:txBody>
          <a:bodyPr wrap="none" rtlCol="0">
            <a:spAutoFit/>
          </a:bodyPr>
          <a:lstStyle/>
          <a:p>
            <a:r>
              <a:rPr lang="en-CA" dirty="0"/>
              <a:t>Add edge (B, C)?</a:t>
            </a:r>
          </a:p>
        </p:txBody>
      </p:sp>
      <p:cxnSp>
        <p:nvCxnSpPr>
          <p:cNvPr id="9" name="Straight Arrow Connector 8"/>
          <p:cNvCxnSpPr/>
          <p:nvPr/>
        </p:nvCxnSpPr>
        <p:spPr>
          <a:xfrm>
            <a:off x="4283968" y="5302503"/>
            <a:ext cx="1078651" cy="1239"/>
          </a:xfrm>
          <a:prstGeom prst="straightConnector1">
            <a:avLst/>
          </a:prstGeom>
          <a:ln w="38100">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0122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altLang="en-US" dirty="0">
                <a:latin typeface="Arial" charset="0"/>
                <a:cs typeface="Arial" charset="0"/>
              </a:rPr>
              <a:t>Analysis</a:t>
            </a:r>
          </a:p>
        </p:txBody>
      </p:sp>
      <p:sp>
        <p:nvSpPr>
          <p:cNvPr id="10243" name="Rectangle 3"/>
          <p:cNvSpPr>
            <a:spLocks noGrp="1" noChangeArrowheads="1"/>
          </p:cNvSpPr>
          <p:nvPr>
            <p:ph type="body" idx="1"/>
          </p:nvPr>
        </p:nvSpPr>
        <p:spPr>
          <a:xfrm>
            <a:off x="457200" y="1600200"/>
            <a:ext cx="8363272" cy="4525963"/>
          </a:xfrm>
        </p:spPr>
        <p:txBody>
          <a:bodyPr/>
          <a:lstStyle/>
          <a:p>
            <a:pPr>
              <a:buNone/>
            </a:pPr>
            <a:r>
              <a:rPr lang="en-US" altLang="en-US" dirty="0">
                <a:latin typeface="Arial" charset="0"/>
                <a:cs typeface="Arial" charset="0"/>
              </a:rPr>
              <a:t>	The disjoint set data structure has run-time </a:t>
            </a:r>
            <a:r>
              <a:rPr lang="en-US" altLang="en-US" b="1" dirty="0">
                <a:latin typeface="Times New Roman" pitchFamily="18" charset="0"/>
                <a:cs typeface="Arial" charset="0"/>
              </a:rPr>
              <a:t>O</a:t>
            </a:r>
            <a:r>
              <a:rPr lang="en-US" altLang="en-US" dirty="0">
                <a:latin typeface="Times New Roman" pitchFamily="18" charset="0"/>
                <a:cs typeface="Arial" charset="0"/>
              </a:rPr>
              <a:t>(</a:t>
            </a:r>
            <a:r>
              <a:rPr lang="en-US" altLang="en-US" dirty="0">
                <a:latin typeface="Symbol" pitchFamily="18" charset="2"/>
                <a:cs typeface="Arial" charset="0"/>
              </a:rPr>
              <a:t>a</a:t>
            </a:r>
            <a:r>
              <a:rPr lang="en-US" altLang="en-US" dirty="0">
                <a:latin typeface="Times New Roman" pitchFamily="18" charset="0"/>
                <a:cs typeface="Arial" charset="0"/>
              </a:rPr>
              <a:t>(</a:t>
            </a:r>
            <a:r>
              <a:rPr lang="en-US" altLang="en-US" i="1" dirty="0">
                <a:latin typeface="Times New Roman" pitchFamily="18" charset="0"/>
                <a:cs typeface="Arial" charset="0"/>
              </a:rPr>
              <a:t>n</a:t>
            </a:r>
            <a:r>
              <a:rPr lang="en-US" altLang="en-US" dirty="0">
                <a:latin typeface="Times New Roman" pitchFamily="18" charset="0"/>
                <a:cs typeface="Arial" charset="0"/>
              </a:rPr>
              <a:t>))</a:t>
            </a:r>
            <a:r>
              <a:rPr lang="en-US" altLang="en-US" dirty="0">
                <a:latin typeface="Arial" charset="0"/>
                <a:cs typeface="Arial" charset="0"/>
              </a:rPr>
              <a:t>, which is effectively a near-constant</a:t>
            </a:r>
          </a:p>
          <a:p>
            <a:pPr>
              <a:buNone/>
            </a:pPr>
            <a:endParaRPr lang="en-US" altLang="en-US" dirty="0">
              <a:latin typeface="Arial" charset="0"/>
              <a:cs typeface="Arial" charset="0"/>
            </a:endParaRPr>
          </a:p>
          <a:p>
            <a:pPr>
              <a:buNone/>
            </a:pPr>
            <a:r>
              <a:rPr lang="en-US" altLang="en-US" dirty="0">
                <a:latin typeface="Arial" charset="0"/>
                <a:cs typeface="Arial" charset="0"/>
              </a:rPr>
              <a:t>	Thus, checking and building the minimum spanning tree is now </a:t>
            </a:r>
            <a:r>
              <a:rPr lang="en-US" altLang="en-US" dirty="0">
                <a:latin typeface="Symbol" panose="05050102010706020507" pitchFamily="18" charset="2"/>
                <a:cs typeface="Times New Roman" panose="02020603050405020304" pitchFamily="18" charset="0"/>
              </a:rPr>
              <a:t>O</a:t>
            </a:r>
            <a:r>
              <a:rPr lang="en-US" altLang="en-US" dirty="0">
                <a:latin typeface="Times New Roman" panose="02020603050405020304" pitchFamily="18" charset="0"/>
                <a:cs typeface="Times New Roman" panose="02020603050405020304" pitchFamily="18" charset="0"/>
              </a:rPr>
              <a:t>(|</a:t>
            </a:r>
            <a:r>
              <a:rPr lang="en-US" altLang="en-US" i="1" dirty="0">
                <a:latin typeface="Times New Roman" panose="02020603050405020304" pitchFamily="18" charset="0"/>
                <a:cs typeface="Times New Roman" panose="02020603050405020304" pitchFamily="18" charset="0"/>
              </a:rPr>
              <a:t>E</a:t>
            </a:r>
            <a:r>
              <a:rPr lang="en-US" altLang="en-US" dirty="0">
                <a:latin typeface="Times New Roman" panose="02020603050405020304" pitchFamily="18" charset="0"/>
                <a:cs typeface="Times New Roman" panose="02020603050405020304" pitchFamily="18" charset="0"/>
              </a:rPr>
              <a:t>|)</a:t>
            </a:r>
            <a:endParaRPr lang="en-US" altLang="en-US" dirty="0">
              <a:latin typeface="Arial" charset="0"/>
              <a:cs typeface="Arial" charset="0"/>
            </a:endParaRPr>
          </a:p>
          <a:p>
            <a:pPr lvl="1"/>
            <a:endParaRPr lang="en-US" altLang="en-US" dirty="0">
              <a:latin typeface="Arial" charset="0"/>
              <a:cs typeface="Arial" charset="0"/>
            </a:endParaRPr>
          </a:p>
          <a:p>
            <a:pPr marL="355600" indent="-355600">
              <a:buNone/>
            </a:pPr>
            <a:r>
              <a:rPr lang="en-US" altLang="en-US" dirty="0">
                <a:latin typeface="Arial" charset="0"/>
                <a:cs typeface="Arial" charset="0"/>
              </a:rPr>
              <a:t>	The dominant time is now the time required to sort the edges, which is </a:t>
            </a:r>
            <a:r>
              <a:rPr lang="en-US" altLang="en-US" dirty="0">
                <a:latin typeface="Symbol" panose="05050102010706020507" pitchFamily="18" charset="2"/>
                <a:cs typeface="Times New Roman" panose="02020603050405020304" pitchFamily="18" charset="0"/>
              </a:rPr>
              <a:t>O</a:t>
            </a:r>
            <a:r>
              <a:rPr lang="en-US" altLang="en-US" dirty="0">
                <a:latin typeface="Times New Roman" panose="02020603050405020304" pitchFamily="18" charset="0"/>
                <a:cs typeface="Times New Roman" panose="02020603050405020304" pitchFamily="18" charset="0"/>
              </a:rPr>
              <a:t>(|</a:t>
            </a:r>
            <a:r>
              <a:rPr lang="en-US" altLang="en-US" i="1" dirty="0">
                <a:latin typeface="Times New Roman" panose="02020603050405020304" pitchFamily="18" charset="0"/>
                <a:cs typeface="Times New Roman" panose="02020603050405020304" pitchFamily="18" charset="0"/>
              </a:rPr>
              <a:t>E</a:t>
            </a:r>
            <a:r>
              <a:rPr lang="en-US" altLang="en-US" dirty="0">
                <a:latin typeface="Times New Roman" panose="02020603050405020304" pitchFamily="18" charset="0"/>
                <a:cs typeface="Times New Roman" panose="02020603050405020304" pitchFamily="18" charset="0"/>
              </a:rPr>
              <a:t>| ln(|</a:t>
            </a:r>
            <a:r>
              <a:rPr lang="en-US" altLang="en-US" i="1" dirty="0">
                <a:latin typeface="Times New Roman" panose="02020603050405020304" pitchFamily="18" charset="0"/>
                <a:cs typeface="Times New Roman" panose="02020603050405020304" pitchFamily="18" charset="0"/>
              </a:rPr>
              <a:t>E</a:t>
            </a:r>
            <a:r>
              <a:rPr lang="en-US" altLang="en-US" dirty="0">
                <a:latin typeface="Times New Roman" panose="02020603050405020304" pitchFamily="18" charset="0"/>
                <a:cs typeface="Times New Roman" panose="02020603050405020304" pitchFamily="18" charset="0"/>
              </a:rPr>
              <a:t>|)) = </a:t>
            </a:r>
            <a:r>
              <a:rPr lang="en-US" altLang="en-US" dirty="0">
                <a:latin typeface="Symbol" panose="05050102010706020507" pitchFamily="18" charset="2"/>
                <a:cs typeface="Times New Roman" panose="02020603050405020304" pitchFamily="18" charset="0"/>
              </a:rPr>
              <a:t>O</a:t>
            </a:r>
            <a:r>
              <a:rPr lang="en-US" altLang="en-US" dirty="0">
                <a:latin typeface="Times New Roman" panose="02020603050405020304" pitchFamily="18" charset="0"/>
                <a:cs typeface="Times New Roman" panose="02020603050405020304" pitchFamily="18" charset="0"/>
              </a:rPr>
              <a:t>(|</a:t>
            </a:r>
            <a:r>
              <a:rPr lang="en-US" altLang="en-US" i="1" dirty="0">
                <a:latin typeface="Times New Roman" panose="02020603050405020304" pitchFamily="18" charset="0"/>
                <a:cs typeface="Times New Roman" panose="02020603050405020304" pitchFamily="18" charset="0"/>
              </a:rPr>
              <a:t>E</a:t>
            </a:r>
            <a:r>
              <a:rPr lang="en-US" altLang="en-US" dirty="0">
                <a:latin typeface="Times New Roman" panose="02020603050405020304" pitchFamily="18" charset="0"/>
                <a:cs typeface="Times New Roman" panose="02020603050405020304" pitchFamily="18" charset="0"/>
              </a:rPr>
              <a:t>| ln(|</a:t>
            </a:r>
            <a:r>
              <a:rPr lang="en-US" altLang="en-US" i="1" dirty="0">
                <a:latin typeface="Times New Roman" panose="02020603050405020304" pitchFamily="18" charset="0"/>
                <a:cs typeface="Times New Roman" panose="02020603050405020304" pitchFamily="18" charset="0"/>
              </a:rPr>
              <a:t>V</a:t>
            </a:r>
            <a:r>
              <a:rPr lang="en-US" altLang="en-US" dirty="0">
                <a:latin typeface="Times New Roman" panose="02020603050405020304" pitchFamily="18" charset="0"/>
                <a:cs typeface="Times New Roman" panose="02020603050405020304" pitchFamily="18" charset="0"/>
              </a:rPr>
              <a:t>|)) </a:t>
            </a:r>
            <a:endParaRPr lang="en-US" altLang="en-US" dirty="0">
              <a:latin typeface="Arial" charset="0"/>
              <a:cs typeface="Arial" charset="0"/>
            </a:endParaRPr>
          </a:p>
          <a:p>
            <a:pPr lvl="1"/>
            <a:r>
              <a:rPr lang="en-US" altLang="en-US" dirty="0">
                <a:latin typeface="Arial" charset="0"/>
                <a:cs typeface="Arial" charset="0"/>
              </a:rPr>
              <a:t>If there is an efficient </a:t>
            </a:r>
            <a:r>
              <a:rPr lang="en-US" altLang="en-US" dirty="0">
                <a:latin typeface="Symbol" panose="05050102010706020507" pitchFamily="18" charset="2"/>
                <a:cs typeface="Times New Roman" panose="02020603050405020304" pitchFamily="18" charset="0"/>
              </a:rPr>
              <a:t>Q</a:t>
            </a:r>
            <a:r>
              <a:rPr lang="en-US" altLang="en-US" dirty="0">
                <a:latin typeface="Times New Roman" panose="02020603050405020304" pitchFamily="18" charset="0"/>
                <a:cs typeface="Times New Roman" panose="02020603050405020304" pitchFamily="18" charset="0"/>
              </a:rPr>
              <a:t>(|</a:t>
            </a:r>
            <a:r>
              <a:rPr lang="en-US" altLang="en-US" i="1" dirty="0">
                <a:latin typeface="Times New Roman" panose="02020603050405020304" pitchFamily="18" charset="0"/>
                <a:cs typeface="Times New Roman" panose="02020603050405020304" pitchFamily="18" charset="0"/>
              </a:rPr>
              <a:t>E</a:t>
            </a:r>
            <a:r>
              <a:rPr lang="en-US" altLang="en-US" dirty="0">
                <a:latin typeface="Times New Roman" panose="02020603050405020304" pitchFamily="18" charset="0"/>
                <a:cs typeface="Times New Roman" panose="02020603050405020304" pitchFamily="18" charset="0"/>
              </a:rPr>
              <a:t>|) </a:t>
            </a:r>
            <a:r>
              <a:rPr lang="en-US" altLang="en-US" dirty="0">
                <a:latin typeface="Arial" charset="0"/>
                <a:cs typeface="Arial" charset="0"/>
              </a:rPr>
              <a:t>sorting algorithm, the run-time is then </a:t>
            </a:r>
            <a:r>
              <a:rPr lang="en-US" altLang="en-US" dirty="0">
                <a:latin typeface="Symbol" panose="05050102010706020507" pitchFamily="18" charset="2"/>
                <a:cs typeface="Times New Roman" panose="02020603050405020304" pitchFamily="18" charset="0"/>
              </a:rPr>
              <a:t>Q</a:t>
            </a:r>
            <a:r>
              <a:rPr lang="en-US" altLang="en-US" dirty="0">
                <a:latin typeface="Times New Roman" panose="02020603050405020304" pitchFamily="18" charset="0"/>
                <a:cs typeface="Times New Roman" panose="02020603050405020304" pitchFamily="18" charset="0"/>
              </a:rPr>
              <a:t>(|</a:t>
            </a:r>
            <a:r>
              <a:rPr lang="en-US" altLang="en-US" i="1" dirty="0">
                <a:latin typeface="Times New Roman" panose="02020603050405020304" pitchFamily="18" charset="0"/>
                <a:cs typeface="Times New Roman" panose="02020603050405020304" pitchFamily="18" charset="0"/>
              </a:rPr>
              <a:t>E</a:t>
            </a:r>
            <a:r>
              <a:rPr lang="en-US" altLang="en-US" dirty="0">
                <a:latin typeface="Times New Roman" panose="02020603050405020304" pitchFamily="18" charset="0"/>
                <a:cs typeface="Times New Roman" panose="02020603050405020304" pitchFamily="18" charset="0"/>
              </a:rPr>
              <a:t>|)</a:t>
            </a:r>
            <a:endParaRPr lang="en-US" altLang="en-US" dirty="0">
              <a:latin typeface="Arial" charset="0"/>
              <a:cs typeface="Arial" charset="0"/>
            </a:endParaRPr>
          </a:p>
        </p:txBody>
      </p:sp>
    </p:spTree>
    <p:extLst>
      <p:ext uri="{BB962C8B-B14F-4D97-AF65-F5344CB8AC3E}">
        <p14:creationId xmlns:p14="http://schemas.microsoft.com/office/powerpoint/2010/main" val="53879607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Example</a:t>
            </a:r>
          </a:p>
        </p:txBody>
      </p:sp>
      <p:sp>
        <p:nvSpPr>
          <p:cNvPr id="3" name="Content Placeholder 2"/>
          <p:cNvSpPr>
            <a:spLocks noGrp="1"/>
          </p:cNvSpPr>
          <p:nvPr>
            <p:ph idx="1"/>
          </p:nvPr>
        </p:nvSpPr>
        <p:spPr/>
        <p:txBody>
          <a:bodyPr/>
          <a:lstStyle/>
          <a:p>
            <a:pPr marL="355600" indent="-355600">
              <a:buNone/>
            </a:pPr>
            <a:r>
              <a:rPr lang="en-CA" dirty="0"/>
              <a:t>	Going through the example again with disjoint sets</a:t>
            </a:r>
          </a:p>
        </p:txBody>
      </p:sp>
    </p:spTree>
    <p:extLst>
      <p:ext uri="{BB962C8B-B14F-4D97-AF65-F5344CB8AC3E}">
        <p14:creationId xmlns:p14="http://schemas.microsoft.com/office/powerpoint/2010/main" val="290976846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en-US" dirty="0">
                <a:latin typeface="Arial" charset="0"/>
                <a:cs typeface="Arial" charset="0"/>
              </a:rPr>
              <a:t>Example</a:t>
            </a:r>
          </a:p>
        </p:txBody>
      </p:sp>
      <p:sp>
        <p:nvSpPr>
          <p:cNvPr id="7171"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We start with twelve singletons</a:t>
            </a:r>
          </a:p>
        </p:txBody>
      </p:sp>
      <p:pic>
        <p:nvPicPr>
          <p:cNvPr id="8" name="Picture 2" descr="C:\Users\dwharder\Desktop\a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712" y="2345426"/>
            <a:ext cx="4322439" cy="403590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7375931" y="671691"/>
            <a:ext cx="813043" cy="6186309"/>
          </a:xfrm>
          <a:prstGeom prst="rect">
            <a:avLst/>
          </a:prstGeom>
          <a:noFill/>
        </p:spPr>
        <p:txBody>
          <a:bodyPr wrap="none" rtlCol="0">
            <a:spAutoFit/>
          </a:bodyPr>
          <a:lstStyle/>
          <a:p>
            <a:pPr algn="ctr"/>
            <a:r>
              <a:rPr lang="en-CA" dirty="0"/>
              <a:t>{C, E}</a:t>
            </a:r>
          </a:p>
          <a:p>
            <a:pPr algn="ctr"/>
            <a:r>
              <a:rPr lang="en-CA" dirty="0"/>
              <a:t>{H, I}</a:t>
            </a:r>
          </a:p>
          <a:p>
            <a:pPr algn="ctr"/>
            <a:r>
              <a:rPr lang="en-CA" dirty="0"/>
              <a:t>{G, I}</a:t>
            </a:r>
          </a:p>
          <a:p>
            <a:pPr algn="ctr"/>
            <a:r>
              <a:rPr lang="en-CA" dirty="0"/>
              <a:t>{F, G}</a:t>
            </a:r>
          </a:p>
          <a:p>
            <a:pPr algn="ctr"/>
            <a:r>
              <a:rPr lang="en-CA" dirty="0"/>
              <a:t>{B, E}</a:t>
            </a:r>
          </a:p>
          <a:p>
            <a:pPr algn="ctr"/>
            <a:r>
              <a:rPr lang="en-CA" dirty="0"/>
              <a:t>{E, H}</a:t>
            </a:r>
          </a:p>
          <a:p>
            <a:pPr algn="ctr"/>
            <a:r>
              <a:rPr lang="en-CA" dirty="0"/>
              <a:t>{B, C}</a:t>
            </a:r>
          </a:p>
          <a:p>
            <a:pPr algn="ctr"/>
            <a:r>
              <a:rPr lang="en-CA" dirty="0"/>
              <a:t>{H, K}</a:t>
            </a:r>
          </a:p>
          <a:p>
            <a:pPr algn="ctr"/>
            <a:r>
              <a:rPr lang="en-CA" dirty="0"/>
              <a:t>{H, L}</a:t>
            </a:r>
          </a:p>
          <a:p>
            <a:pPr algn="ctr"/>
            <a:r>
              <a:rPr lang="en-CA" dirty="0"/>
              <a:t>{D, E}</a:t>
            </a:r>
          </a:p>
          <a:p>
            <a:pPr algn="ctr"/>
            <a:r>
              <a:rPr lang="en-CA" dirty="0"/>
              <a:t>{G, H}</a:t>
            </a:r>
          </a:p>
          <a:p>
            <a:pPr algn="ctr"/>
            <a:r>
              <a:rPr lang="en-CA" dirty="0"/>
              <a:t>{I, K}</a:t>
            </a:r>
          </a:p>
          <a:p>
            <a:pPr algn="ctr"/>
            <a:r>
              <a:rPr lang="en-CA" dirty="0"/>
              <a:t>{B, D}</a:t>
            </a:r>
          </a:p>
          <a:p>
            <a:pPr algn="ctr"/>
            <a:r>
              <a:rPr lang="en-CA" dirty="0"/>
              <a:t>{D, F}</a:t>
            </a:r>
          </a:p>
          <a:p>
            <a:pPr algn="ctr"/>
            <a:r>
              <a:rPr lang="en-CA" dirty="0"/>
              <a:t>{E, G}</a:t>
            </a:r>
          </a:p>
          <a:p>
            <a:pPr algn="ctr"/>
            <a:r>
              <a:rPr lang="en-CA" dirty="0"/>
              <a:t>{K, L}</a:t>
            </a:r>
          </a:p>
          <a:p>
            <a:pPr algn="ctr"/>
            <a:r>
              <a:rPr lang="en-CA" dirty="0"/>
              <a:t>{J, K}</a:t>
            </a:r>
          </a:p>
          <a:p>
            <a:pPr algn="ctr"/>
            <a:r>
              <a:rPr lang="en-CA" dirty="0"/>
              <a:t>{J, I}</a:t>
            </a:r>
          </a:p>
          <a:p>
            <a:pPr algn="ctr"/>
            <a:r>
              <a:rPr lang="en-CA" dirty="0"/>
              <a:t>{J, G}</a:t>
            </a:r>
          </a:p>
          <a:p>
            <a:pPr algn="ctr"/>
            <a:r>
              <a:rPr lang="en-CA" dirty="0"/>
              <a:t>{A, B}</a:t>
            </a:r>
          </a:p>
          <a:p>
            <a:pPr algn="ctr"/>
            <a:r>
              <a:rPr lang="en-CA" dirty="0"/>
              <a:t>{A, D}</a:t>
            </a:r>
          </a:p>
          <a:p>
            <a:pPr algn="ctr"/>
            <a:r>
              <a:rPr lang="en-CA" dirty="0"/>
              <a:t>{E, F}</a:t>
            </a:r>
          </a:p>
        </p:txBody>
      </p:sp>
      <p:sp>
        <p:nvSpPr>
          <p:cNvPr id="6" name="TextBox 5"/>
          <p:cNvSpPr txBox="1"/>
          <p:nvPr/>
        </p:nvSpPr>
        <p:spPr>
          <a:xfrm>
            <a:off x="179512" y="2132856"/>
            <a:ext cx="5320687" cy="369332"/>
          </a:xfrm>
          <a:prstGeom prst="rect">
            <a:avLst/>
          </a:prstGeom>
          <a:noFill/>
        </p:spPr>
        <p:txBody>
          <a:bodyPr wrap="none" rtlCol="0">
            <a:spAutoFit/>
          </a:bodyPr>
          <a:lstStyle/>
          <a:p>
            <a:pPr algn="ctr"/>
            <a:r>
              <a:rPr lang="en-CA" dirty="0"/>
              <a:t>{A}, {B}, {C}, {D}, {E}, {F}, {G}, {H}, {I}, {J}, {K}, {L}</a:t>
            </a:r>
          </a:p>
        </p:txBody>
      </p:sp>
    </p:spTree>
    <p:extLst>
      <p:ext uri="{BB962C8B-B14F-4D97-AF65-F5344CB8AC3E}">
        <p14:creationId xmlns:p14="http://schemas.microsoft.com/office/powerpoint/2010/main" val="114590149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en-US" dirty="0">
                <a:latin typeface="Arial" charset="0"/>
                <a:cs typeface="Arial" charset="0"/>
              </a:rPr>
              <a:t>Example</a:t>
            </a:r>
          </a:p>
        </p:txBody>
      </p:sp>
      <p:sp>
        <p:nvSpPr>
          <p:cNvPr id="7171"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We start by adding edge {C, E}</a:t>
            </a:r>
          </a:p>
        </p:txBody>
      </p:sp>
      <p:sp>
        <p:nvSpPr>
          <p:cNvPr id="37" name="TextBox 36"/>
          <p:cNvSpPr txBox="1"/>
          <p:nvPr/>
        </p:nvSpPr>
        <p:spPr>
          <a:xfrm>
            <a:off x="7375931" y="671691"/>
            <a:ext cx="813043" cy="6186309"/>
          </a:xfrm>
          <a:prstGeom prst="rect">
            <a:avLst/>
          </a:prstGeom>
          <a:noFill/>
        </p:spPr>
        <p:txBody>
          <a:bodyPr wrap="none" rtlCol="0">
            <a:spAutoFit/>
          </a:bodyPr>
          <a:lstStyle/>
          <a:p>
            <a:pPr algn="ctr"/>
            <a:r>
              <a:rPr lang="en-CA" dirty="0">
                <a:solidFill>
                  <a:srgbClr val="FF0000"/>
                </a:solidFill>
              </a:rPr>
              <a:t>{C, E}</a:t>
            </a:r>
          </a:p>
          <a:p>
            <a:pPr algn="ctr"/>
            <a:r>
              <a:rPr lang="en-CA" dirty="0"/>
              <a:t>{H, I}</a:t>
            </a:r>
          </a:p>
          <a:p>
            <a:pPr algn="ctr"/>
            <a:r>
              <a:rPr lang="en-CA" dirty="0"/>
              <a:t>{G, I}</a:t>
            </a:r>
          </a:p>
          <a:p>
            <a:pPr algn="ctr"/>
            <a:r>
              <a:rPr lang="en-CA" dirty="0"/>
              <a:t>{F, G}</a:t>
            </a:r>
          </a:p>
          <a:p>
            <a:pPr algn="ctr"/>
            <a:r>
              <a:rPr lang="en-CA" dirty="0"/>
              <a:t>{B, E}</a:t>
            </a:r>
          </a:p>
          <a:p>
            <a:pPr algn="ctr"/>
            <a:r>
              <a:rPr lang="en-CA" dirty="0"/>
              <a:t>{E, H}</a:t>
            </a:r>
          </a:p>
          <a:p>
            <a:pPr algn="ctr"/>
            <a:r>
              <a:rPr lang="en-CA" dirty="0"/>
              <a:t>{B, C}</a:t>
            </a:r>
          </a:p>
          <a:p>
            <a:pPr algn="ctr"/>
            <a:r>
              <a:rPr lang="en-CA" dirty="0"/>
              <a:t>{H, K}</a:t>
            </a:r>
          </a:p>
          <a:p>
            <a:pPr algn="ctr"/>
            <a:r>
              <a:rPr lang="en-CA" dirty="0"/>
              <a:t>{H, L}</a:t>
            </a:r>
          </a:p>
          <a:p>
            <a:pPr algn="ctr"/>
            <a:r>
              <a:rPr lang="en-CA" dirty="0"/>
              <a:t>{D, E}</a:t>
            </a:r>
          </a:p>
          <a:p>
            <a:pPr algn="ctr"/>
            <a:r>
              <a:rPr lang="en-CA" dirty="0"/>
              <a:t>{G, H}</a:t>
            </a:r>
          </a:p>
          <a:p>
            <a:pPr algn="ctr"/>
            <a:r>
              <a:rPr lang="en-CA" dirty="0"/>
              <a:t>{I, K}</a:t>
            </a:r>
          </a:p>
          <a:p>
            <a:pPr algn="ctr"/>
            <a:r>
              <a:rPr lang="en-CA" dirty="0"/>
              <a:t>{B, D}</a:t>
            </a:r>
          </a:p>
          <a:p>
            <a:pPr algn="ctr"/>
            <a:r>
              <a:rPr lang="en-CA" dirty="0"/>
              <a:t>{D, F}</a:t>
            </a:r>
          </a:p>
          <a:p>
            <a:pPr algn="ctr"/>
            <a:r>
              <a:rPr lang="en-CA" dirty="0"/>
              <a:t>{E, G}</a:t>
            </a:r>
          </a:p>
          <a:p>
            <a:pPr algn="ctr"/>
            <a:r>
              <a:rPr lang="en-CA" dirty="0"/>
              <a:t>{K, L}</a:t>
            </a:r>
          </a:p>
          <a:p>
            <a:pPr algn="ctr"/>
            <a:r>
              <a:rPr lang="en-CA" dirty="0"/>
              <a:t>{J, K}</a:t>
            </a:r>
          </a:p>
          <a:p>
            <a:pPr algn="ctr"/>
            <a:r>
              <a:rPr lang="en-CA" dirty="0"/>
              <a:t>{J, I}</a:t>
            </a:r>
          </a:p>
          <a:p>
            <a:pPr algn="ctr"/>
            <a:r>
              <a:rPr lang="en-CA" dirty="0"/>
              <a:t>{J, G}</a:t>
            </a:r>
          </a:p>
          <a:p>
            <a:pPr algn="ctr"/>
            <a:r>
              <a:rPr lang="en-CA" dirty="0"/>
              <a:t>{A, B}</a:t>
            </a:r>
          </a:p>
          <a:p>
            <a:pPr algn="ctr"/>
            <a:r>
              <a:rPr lang="en-CA" dirty="0"/>
              <a:t>{A, D}</a:t>
            </a:r>
          </a:p>
          <a:p>
            <a:pPr algn="ctr"/>
            <a:r>
              <a:rPr lang="en-CA" dirty="0"/>
              <a:t>{E, F}</a:t>
            </a:r>
          </a:p>
        </p:txBody>
      </p:sp>
      <p:pic>
        <p:nvPicPr>
          <p:cNvPr id="22" name="Picture 18" descr="C:\Users\dwharder\Desktop\a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712" y="2348880"/>
            <a:ext cx="4322439" cy="4035902"/>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Arrow Connector 2"/>
          <p:cNvCxnSpPr/>
          <p:nvPr/>
        </p:nvCxnSpPr>
        <p:spPr>
          <a:xfrm>
            <a:off x="7055578" y="876780"/>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285310" y="2132856"/>
            <a:ext cx="5109091" cy="369332"/>
          </a:xfrm>
          <a:prstGeom prst="rect">
            <a:avLst/>
          </a:prstGeom>
          <a:noFill/>
        </p:spPr>
        <p:txBody>
          <a:bodyPr wrap="none" rtlCol="0">
            <a:spAutoFit/>
          </a:bodyPr>
          <a:lstStyle/>
          <a:p>
            <a:pPr algn="ctr"/>
            <a:r>
              <a:rPr lang="en-CA" dirty="0"/>
              <a:t>{A}, {B}, {C, E}, {D}, {F}, {G}, {H}, {I}, {J}, {K}, {L}</a:t>
            </a:r>
          </a:p>
        </p:txBody>
      </p:sp>
    </p:spTree>
    <p:extLst>
      <p:ext uri="{BB962C8B-B14F-4D97-AF65-F5344CB8AC3E}">
        <p14:creationId xmlns:p14="http://schemas.microsoft.com/office/powerpoint/2010/main" val="380870965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en-US" dirty="0">
                <a:latin typeface="Arial" charset="0"/>
                <a:cs typeface="Arial" charset="0"/>
              </a:rPr>
              <a:t>Example</a:t>
            </a:r>
          </a:p>
        </p:txBody>
      </p:sp>
      <p:sp>
        <p:nvSpPr>
          <p:cNvPr id="7171"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We add edge {H, I}</a:t>
            </a:r>
          </a:p>
        </p:txBody>
      </p:sp>
      <p:sp>
        <p:nvSpPr>
          <p:cNvPr id="37" name="TextBox 36"/>
          <p:cNvSpPr txBox="1"/>
          <p:nvPr/>
        </p:nvSpPr>
        <p:spPr>
          <a:xfrm>
            <a:off x="7375931" y="671691"/>
            <a:ext cx="813043" cy="6186309"/>
          </a:xfrm>
          <a:prstGeom prst="rect">
            <a:avLst/>
          </a:prstGeom>
          <a:noFill/>
        </p:spPr>
        <p:txBody>
          <a:bodyPr wrap="none" rtlCol="0">
            <a:spAutoFit/>
          </a:bodyPr>
          <a:lstStyle/>
          <a:p>
            <a:pPr algn="ctr"/>
            <a:r>
              <a:rPr lang="en-CA" dirty="0">
                <a:solidFill>
                  <a:srgbClr val="FF0000"/>
                </a:solidFill>
              </a:rPr>
              <a:t>{C, E}</a:t>
            </a:r>
          </a:p>
          <a:p>
            <a:pPr algn="ctr"/>
            <a:r>
              <a:rPr lang="en-CA" dirty="0">
                <a:solidFill>
                  <a:srgbClr val="FF0000"/>
                </a:solidFill>
              </a:rPr>
              <a:t>{H, I}</a:t>
            </a:r>
          </a:p>
          <a:p>
            <a:pPr algn="ctr"/>
            <a:r>
              <a:rPr lang="en-CA" dirty="0"/>
              <a:t>{G, I}</a:t>
            </a:r>
          </a:p>
          <a:p>
            <a:pPr algn="ctr"/>
            <a:r>
              <a:rPr lang="en-CA" dirty="0"/>
              <a:t>{F, G}</a:t>
            </a:r>
          </a:p>
          <a:p>
            <a:pPr algn="ctr"/>
            <a:r>
              <a:rPr lang="en-CA" dirty="0"/>
              <a:t>{B, E}</a:t>
            </a:r>
          </a:p>
          <a:p>
            <a:pPr algn="ctr"/>
            <a:r>
              <a:rPr lang="en-CA" dirty="0"/>
              <a:t>{E, H}</a:t>
            </a:r>
          </a:p>
          <a:p>
            <a:pPr algn="ctr"/>
            <a:r>
              <a:rPr lang="en-CA" dirty="0"/>
              <a:t>{B, C}</a:t>
            </a:r>
          </a:p>
          <a:p>
            <a:pPr algn="ctr"/>
            <a:r>
              <a:rPr lang="en-CA" dirty="0"/>
              <a:t>{H, K}</a:t>
            </a:r>
          </a:p>
          <a:p>
            <a:pPr algn="ctr"/>
            <a:r>
              <a:rPr lang="en-CA" dirty="0"/>
              <a:t>{H, L}</a:t>
            </a:r>
          </a:p>
          <a:p>
            <a:pPr algn="ctr"/>
            <a:r>
              <a:rPr lang="en-CA" dirty="0"/>
              <a:t>{D, E}</a:t>
            </a:r>
          </a:p>
          <a:p>
            <a:pPr algn="ctr"/>
            <a:r>
              <a:rPr lang="en-CA" dirty="0"/>
              <a:t>{G, H}</a:t>
            </a:r>
          </a:p>
          <a:p>
            <a:pPr algn="ctr"/>
            <a:r>
              <a:rPr lang="en-CA" dirty="0"/>
              <a:t>{I, K}</a:t>
            </a:r>
          </a:p>
          <a:p>
            <a:pPr algn="ctr"/>
            <a:r>
              <a:rPr lang="en-CA" dirty="0"/>
              <a:t>{B, D}</a:t>
            </a:r>
          </a:p>
          <a:p>
            <a:pPr algn="ctr"/>
            <a:r>
              <a:rPr lang="en-CA" dirty="0"/>
              <a:t>{D, F}</a:t>
            </a:r>
          </a:p>
          <a:p>
            <a:pPr algn="ctr"/>
            <a:r>
              <a:rPr lang="en-CA" dirty="0"/>
              <a:t>{E, G}</a:t>
            </a:r>
          </a:p>
          <a:p>
            <a:pPr algn="ctr"/>
            <a:r>
              <a:rPr lang="en-CA" dirty="0"/>
              <a:t>{K, L}</a:t>
            </a:r>
          </a:p>
          <a:p>
            <a:pPr algn="ctr"/>
            <a:r>
              <a:rPr lang="en-CA" dirty="0"/>
              <a:t>{J, K}</a:t>
            </a:r>
          </a:p>
          <a:p>
            <a:pPr algn="ctr"/>
            <a:r>
              <a:rPr lang="en-CA" dirty="0"/>
              <a:t>{J, I}</a:t>
            </a:r>
          </a:p>
          <a:p>
            <a:pPr algn="ctr"/>
            <a:r>
              <a:rPr lang="en-CA" dirty="0"/>
              <a:t>{J, G}</a:t>
            </a:r>
          </a:p>
          <a:p>
            <a:pPr algn="ctr"/>
            <a:r>
              <a:rPr lang="en-CA" dirty="0"/>
              <a:t>{A, B}</a:t>
            </a:r>
          </a:p>
          <a:p>
            <a:pPr algn="ctr"/>
            <a:r>
              <a:rPr lang="en-CA" dirty="0"/>
              <a:t>{A, D}</a:t>
            </a:r>
          </a:p>
          <a:p>
            <a:pPr algn="ctr"/>
            <a:r>
              <a:rPr lang="en-CA" dirty="0"/>
              <a:t>{E, F}</a:t>
            </a:r>
          </a:p>
        </p:txBody>
      </p:sp>
      <p:pic>
        <p:nvPicPr>
          <p:cNvPr id="21" name="Picture 33" descr="C:\Users\dwharder\Desktop\a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712" y="2348880"/>
            <a:ext cx="4322439" cy="4035902"/>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p:cNvCxnSpPr/>
          <p:nvPr/>
        </p:nvCxnSpPr>
        <p:spPr>
          <a:xfrm>
            <a:off x="7055578" y="1153316"/>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400726" y="2132856"/>
            <a:ext cx="4878259" cy="369332"/>
          </a:xfrm>
          <a:prstGeom prst="rect">
            <a:avLst/>
          </a:prstGeom>
          <a:noFill/>
        </p:spPr>
        <p:txBody>
          <a:bodyPr wrap="none" rtlCol="0">
            <a:spAutoFit/>
          </a:bodyPr>
          <a:lstStyle/>
          <a:p>
            <a:pPr algn="ctr"/>
            <a:r>
              <a:rPr lang="en-CA" dirty="0"/>
              <a:t>{A}, {B}, {C, E}, {D}, {F}, {G}, {H, I}, {J}, {K}, {L}</a:t>
            </a:r>
          </a:p>
        </p:txBody>
      </p:sp>
    </p:spTree>
    <p:extLst>
      <p:ext uri="{BB962C8B-B14F-4D97-AF65-F5344CB8AC3E}">
        <p14:creationId xmlns:p14="http://schemas.microsoft.com/office/powerpoint/2010/main" val="267309495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en-US" dirty="0">
                <a:latin typeface="Arial" charset="0"/>
                <a:cs typeface="Arial" charset="0"/>
              </a:rPr>
              <a:t>Example</a:t>
            </a:r>
          </a:p>
        </p:txBody>
      </p:sp>
      <p:sp>
        <p:nvSpPr>
          <p:cNvPr id="7171"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Similarly, we add {G, I}, {F, G}, {B, E}</a:t>
            </a:r>
          </a:p>
        </p:txBody>
      </p:sp>
      <p:sp>
        <p:nvSpPr>
          <p:cNvPr id="37" name="TextBox 36"/>
          <p:cNvSpPr txBox="1"/>
          <p:nvPr/>
        </p:nvSpPr>
        <p:spPr>
          <a:xfrm>
            <a:off x="7375931" y="671691"/>
            <a:ext cx="813043" cy="6186309"/>
          </a:xfrm>
          <a:prstGeom prst="rect">
            <a:avLst/>
          </a:prstGeom>
          <a:noFill/>
        </p:spPr>
        <p:txBody>
          <a:bodyPr wrap="none" rtlCol="0">
            <a:spAutoFit/>
          </a:bodyPr>
          <a:lstStyle/>
          <a:p>
            <a:pPr algn="ctr"/>
            <a:r>
              <a:rPr lang="en-CA" dirty="0">
                <a:solidFill>
                  <a:srgbClr val="FF0000"/>
                </a:solidFill>
              </a:rPr>
              <a:t>{C, E}</a:t>
            </a:r>
          </a:p>
          <a:p>
            <a:pPr algn="ctr"/>
            <a:r>
              <a:rPr lang="en-CA" dirty="0">
                <a:solidFill>
                  <a:srgbClr val="FF0000"/>
                </a:solidFill>
              </a:rPr>
              <a:t>{H, I}</a:t>
            </a:r>
          </a:p>
          <a:p>
            <a:pPr algn="ctr"/>
            <a:r>
              <a:rPr lang="en-CA" dirty="0">
                <a:solidFill>
                  <a:srgbClr val="FF0000"/>
                </a:solidFill>
              </a:rPr>
              <a:t>{G, I}</a:t>
            </a:r>
          </a:p>
          <a:p>
            <a:pPr algn="ctr"/>
            <a:r>
              <a:rPr lang="en-CA" dirty="0">
                <a:solidFill>
                  <a:srgbClr val="FF0000"/>
                </a:solidFill>
              </a:rPr>
              <a:t>{F, G}</a:t>
            </a:r>
          </a:p>
          <a:p>
            <a:pPr algn="ctr"/>
            <a:r>
              <a:rPr lang="en-CA" dirty="0">
                <a:solidFill>
                  <a:srgbClr val="FF0000"/>
                </a:solidFill>
              </a:rPr>
              <a:t>{B, E}</a:t>
            </a:r>
          </a:p>
          <a:p>
            <a:pPr algn="ctr"/>
            <a:r>
              <a:rPr lang="en-CA" dirty="0"/>
              <a:t>{E, H}</a:t>
            </a:r>
          </a:p>
          <a:p>
            <a:pPr algn="ctr"/>
            <a:r>
              <a:rPr lang="en-CA" dirty="0"/>
              <a:t>{B, C}</a:t>
            </a:r>
          </a:p>
          <a:p>
            <a:pPr algn="ctr"/>
            <a:r>
              <a:rPr lang="en-CA" dirty="0"/>
              <a:t>{H, K}</a:t>
            </a:r>
          </a:p>
          <a:p>
            <a:pPr algn="ctr"/>
            <a:r>
              <a:rPr lang="en-CA" dirty="0"/>
              <a:t>{H, L}</a:t>
            </a:r>
          </a:p>
          <a:p>
            <a:pPr algn="ctr"/>
            <a:r>
              <a:rPr lang="en-CA" dirty="0"/>
              <a:t>{D, E}</a:t>
            </a:r>
          </a:p>
          <a:p>
            <a:pPr algn="ctr"/>
            <a:r>
              <a:rPr lang="en-CA" dirty="0"/>
              <a:t>{G, H}</a:t>
            </a:r>
          </a:p>
          <a:p>
            <a:pPr algn="ctr"/>
            <a:r>
              <a:rPr lang="en-CA" dirty="0"/>
              <a:t>{I, K}</a:t>
            </a:r>
          </a:p>
          <a:p>
            <a:pPr algn="ctr"/>
            <a:r>
              <a:rPr lang="en-CA" dirty="0"/>
              <a:t>{B, D}</a:t>
            </a:r>
          </a:p>
          <a:p>
            <a:pPr algn="ctr"/>
            <a:r>
              <a:rPr lang="en-CA" dirty="0"/>
              <a:t>{D, F}</a:t>
            </a:r>
          </a:p>
          <a:p>
            <a:pPr algn="ctr"/>
            <a:r>
              <a:rPr lang="en-CA" dirty="0"/>
              <a:t>{E, G}</a:t>
            </a:r>
          </a:p>
          <a:p>
            <a:pPr algn="ctr"/>
            <a:r>
              <a:rPr lang="en-CA" dirty="0"/>
              <a:t>{K, L}</a:t>
            </a:r>
          </a:p>
          <a:p>
            <a:pPr algn="ctr"/>
            <a:r>
              <a:rPr lang="en-CA" dirty="0"/>
              <a:t>{J, K}</a:t>
            </a:r>
          </a:p>
          <a:p>
            <a:pPr algn="ctr"/>
            <a:r>
              <a:rPr lang="en-CA" dirty="0"/>
              <a:t>{J, I}</a:t>
            </a:r>
          </a:p>
          <a:p>
            <a:pPr algn="ctr"/>
            <a:r>
              <a:rPr lang="en-CA" dirty="0"/>
              <a:t>{J, G}</a:t>
            </a:r>
          </a:p>
          <a:p>
            <a:pPr algn="ctr"/>
            <a:r>
              <a:rPr lang="en-CA" dirty="0"/>
              <a:t>{A, B}</a:t>
            </a:r>
          </a:p>
          <a:p>
            <a:pPr algn="ctr"/>
            <a:r>
              <a:rPr lang="en-CA" dirty="0"/>
              <a:t>{A, D}</a:t>
            </a:r>
          </a:p>
          <a:p>
            <a:pPr algn="ctr"/>
            <a:r>
              <a:rPr lang="en-CA" dirty="0"/>
              <a:t>{E, F}</a:t>
            </a:r>
          </a:p>
        </p:txBody>
      </p:sp>
      <p:pic>
        <p:nvPicPr>
          <p:cNvPr id="5" name="Picture 32" descr="C:\Users\dwharder\Desktop\a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712" y="2348880"/>
            <a:ext cx="4322439" cy="4035902"/>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p:cNvCxnSpPr/>
          <p:nvPr/>
        </p:nvCxnSpPr>
        <p:spPr>
          <a:xfrm>
            <a:off x="7055578" y="1422300"/>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605878" y="2132856"/>
            <a:ext cx="4467953" cy="369332"/>
          </a:xfrm>
          <a:prstGeom prst="rect">
            <a:avLst/>
          </a:prstGeom>
          <a:noFill/>
        </p:spPr>
        <p:txBody>
          <a:bodyPr wrap="none" rtlCol="0">
            <a:spAutoFit/>
          </a:bodyPr>
          <a:lstStyle/>
          <a:p>
            <a:pPr algn="ctr"/>
            <a:r>
              <a:rPr lang="en-CA" dirty="0"/>
              <a:t>{A}, {B, C, E}, {D}, {F, G, H, I}, {J}, {K}, {L}</a:t>
            </a:r>
          </a:p>
        </p:txBody>
      </p:sp>
      <p:cxnSp>
        <p:nvCxnSpPr>
          <p:cNvPr id="9" name="Straight Arrow Connector 8"/>
          <p:cNvCxnSpPr/>
          <p:nvPr/>
        </p:nvCxnSpPr>
        <p:spPr>
          <a:xfrm>
            <a:off x="7055578" y="1703189"/>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7055578" y="1967411"/>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96675562"/>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18263</TotalTime>
  <Words>9063</Words>
  <Application>Microsoft Macintosh PowerPoint</Application>
  <PresentationFormat>On-screen Show (4:3)</PresentationFormat>
  <Paragraphs>1710</Paragraphs>
  <Slides>111</Slides>
  <Notes>93</Notes>
  <HiddenSlides>17</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1</vt:i4>
      </vt:variant>
      <vt:variant>
        <vt:lpstr>Slide Titles</vt:lpstr>
      </vt:variant>
      <vt:variant>
        <vt:i4>111</vt:i4>
      </vt:variant>
    </vt:vector>
  </HeadingPairs>
  <TitlesOfParts>
    <vt:vector size="117" baseType="lpstr">
      <vt:lpstr>Arial</vt:lpstr>
      <vt:lpstr>Calibri</vt:lpstr>
      <vt:lpstr>Symbol</vt:lpstr>
      <vt:lpstr>Times New Roman</vt:lpstr>
      <vt:lpstr>Custom Design</vt:lpstr>
      <vt:lpstr>Equation</vt:lpstr>
      <vt:lpstr>CS101  Algorithms and Data Structures</vt:lpstr>
      <vt:lpstr>Outline</vt:lpstr>
      <vt:lpstr>Outline</vt:lpstr>
      <vt:lpstr>Spanning trees</vt:lpstr>
      <vt:lpstr>Spanning trees</vt:lpstr>
      <vt:lpstr>Spanning trees</vt:lpstr>
      <vt:lpstr>Spanning trees</vt:lpstr>
      <vt:lpstr>Spanning trees</vt:lpstr>
      <vt:lpstr>Spanning trees</vt:lpstr>
      <vt:lpstr>Spanning trees on weighted graphs</vt:lpstr>
      <vt:lpstr>Spanning trees on weighted graphs</vt:lpstr>
      <vt:lpstr>Minimum Spanning Trees</vt:lpstr>
      <vt:lpstr>Spanning forests</vt:lpstr>
      <vt:lpstr>Unweighted graphs</vt:lpstr>
      <vt:lpstr>Application</vt:lpstr>
      <vt:lpstr>Application</vt:lpstr>
      <vt:lpstr>Application</vt:lpstr>
      <vt:lpstr>Application</vt:lpstr>
      <vt:lpstr>Application</vt:lpstr>
      <vt:lpstr>Application</vt:lpstr>
      <vt:lpstr>Application</vt:lpstr>
      <vt:lpstr>Minimum Spanning Trees</vt:lpstr>
      <vt:lpstr>Outline</vt:lpstr>
      <vt:lpstr>Outline</vt:lpstr>
      <vt:lpstr>Strategy</vt:lpstr>
      <vt:lpstr>Strategy</vt:lpstr>
      <vt:lpstr>Cut property</vt:lpstr>
      <vt:lpstr>Proof</vt:lpstr>
      <vt:lpstr>Proof</vt:lpstr>
      <vt:lpstr>Proof</vt:lpstr>
      <vt:lpstr>Proof</vt:lpstr>
      <vt:lpstr>Proof</vt:lpstr>
      <vt:lpstr>Strategy</vt:lpstr>
      <vt:lpstr>Strategy</vt:lpstr>
      <vt:lpstr>Strategy</vt:lpstr>
      <vt:lpstr>Prim’s Algorithm</vt:lpstr>
      <vt:lpstr>Prim’s Algorithm</vt:lpstr>
      <vt:lpstr>Prim’s Algorithm</vt:lpstr>
      <vt:lpstr>Prim’s Algorithm</vt:lpstr>
      <vt:lpstr>Prim’s Algorithm</vt:lpstr>
      <vt:lpstr>Prim’s Algorithm</vt:lpstr>
      <vt:lpstr>Prim’s Algorithm</vt:lpstr>
      <vt:lpstr>Prim’s Algorithm</vt:lpstr>
      <vt:lpstr>Prim’s Algorithm</vt:lpstr>
      <vt:lpstr>Prim’s Algorithm</vt:lpstr>
      <vt:lpstr>Prim’s Algorithm</vt:lpstr>
      <vt:lpstr>Prim’s Algorithm</vt:lpstr>
      <vt:lpstr>Prim’s Algorithm</vt:lpstr>
      <vt:lpstr>Prim’s Algorithm</vt:lpstr>
      <vt:lpstr>Prim’s Algorithm</vt:lpstr>
      <vt:lpstr>Prim’s Algorithm</vt:lpstr>
      <vt:lpstr>Prim’s Algorithm</vt:lpstr>
      <vt:lpstr>Prim’s Algorithm</vt:lpstr>
      <vt:lpstr>Prim’s Algorithm</vt:lpstr>
      <vt:lpstr>Prim’s Algorithm</vt:lpstr>
      <vt:lpstr>Prim’s Algorithm</vt:lpstr>
      <vt:lpstr>Prim’s Algorithm</vt:lpstr>
      <vt:lpstr>Prim’s Algorithm</vt:lpstr>
      <vt:lpstr>Prim’s Algorithm</vt:lpstr>
      <vt:lpstr>Prim’s Algorithm</vt:lpstr>
      <vt:lpstr>Implementation and analysis</vt:lpstr>
      <vt:lpstr>Implementation and analysis</vt:lpstr>
      <vt:lpstr>Implementation and analysis</vt:lpstr>
      <vt:lpstr>Implementation and analysis</vt:lpstr>
      <vt:lpstr>Implementation and analysis</vt:lpstr>
      <vt:lpstr>Summary</vt:lpstr>
      <vt:lpstr>Outline</vt:lpstr>
      <vt:lpstr>Outline</vt:lpstr>
      <vt:lpstr>Kruskal’s Algorithm</vt:lpstr>
      <vt:lpstr>Kruskal’s Algorithm</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Analysis</vt:lpstr>
      <vt:lpstr>Analysis</vt:lpstr>
      <vt:lpstr>Analysis</vt:lpstr>
      <vt:lpstr>Analysis</vt:lpstr>
      <vt:lpstr>Analysis</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Summary</vt:lpstr>
      <vt:lpstr>References</vt:lpstr>
      <vt:lpstr>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CS101 MST</dc:title>
  <dc:creator>dwharder</dc:creator>
  <cp:lastModifiedBy>DJ</cp:lastModifiedBy>
  <cp:revision>1371</cp:revision>
  <dcterms:created xsi:type="dcterms:W3CDTF">2009-09-11T23:00:44Z</dcterms:created>
  <dcterms:modified xsi:type="dcterms:W3CDTF">2025-11-30T15:24:07Z</dcterms:modified>
</cp:coreProperties>
</file>